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3" r:id="rId5"/>
    <p:sldId id="271" r:id="rId6"/>
    <p:sldId id="264" r:id="rId7"/>
    <p:sldId id="265" r:id="rId8"/>
    <p:sldId id="266" r:id="rId9"/>
    <p:sldId id="267" r:id="rId10"/>
    <p:sldId id="259" r:id="rId11"/>
    <p:sldId id="268" r:id="rId12"/>
    <p:sldId id="26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4338" name="Picture 2" descr="glo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6366">
            <a:off x="135052" y="309936"/>
            <a:ext cx="3960440" cy="198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- Εικόνα" descr="LOGO_EUROPE_DIRECT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4509120"/>
            <a:ext cx="21957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edl.ecml.at/Portals/33/basic/topbanner/top-banner-2015_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8784976" cy="2316226"/>
          </a:xfrm>
          <a:prstGeom prst="rect">
            <a:avLst/>
          </a:prstGeom>
          <a:noFill/>
        </p:spPr>
      </p:pic>
      <p:pic>
        <p:nvPicPr>
          <p:cNvPr id="14340" name="Picture 4" descr="http://edl.ecml.at/portals/33/images/idioms-hotelclub/4-japanese-idiom-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725144"/>
            <a:ext cx="2857500" cy="2019301"/>
          </a:xfrm>
          <a:prstGeom prst="rect">
            <a:avLst/>
          </a:prstGeom>
          <a:noFill/>
        </p:spPr>
      </p:pic>
      <p:pic>
        <p:nvPicPr>
          <p:cNvPr id="14342" name="Picture 6" descr="http://edl.ecml.at/portals/33/images/idioms-hotelclub/3-polish-idiom-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857500" cy="2019301"/>
          </a:xfrm>
          <a:prstGeom prst="rect">
            <a:avLst/>
          </a:prstGeom>
          <a:noFill/>
        </p:spPr>
      </p:pic>
      <p:pic>
        <p:nvPicPr>
          <p:cNvPr id="10" name="Picture 2" descr="http://edl.ecml.at/Portals/33/images/sticker/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4664"/>
            <a:ext cx="1905000" cy="1047750"/>
          </a:xfrm>
          <a:prstGeom prst="rect">
            <a:avLst/>
          </a:prstGeom>
          <a:noFill/>
        </p:spPr>
      </p:pic>
      <p:pic>
        <p:nvPicPr>
          <p:cNvPr id="14346" name="Picture 10" descr="http://edl.ecml.at/Portals/33/images/sticker/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790098"/>
            <a:ext cx="1872208" cy="1067902"/>
          </a:xfrm>
          <a:prstGeom prst="rect">
            <a:avLst/>
          </a:prstGeom>
          <a:noFill/>
        </p:spPr>
      </p:pic>
      <p:pic>
        <p:nvPicPr>
          <p:cNvPr id="14348" name="Picture 12" descr="http://edl.ecml.at/Portals/33/images/sticker/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725144"/>
            <a:ext cx="1872208" cy="1032244"/>
          </a:xfrm>
          <a:prstGeom prst="rect">
            <a:avLst/>
          </a:prstGeom>
          <a:noFill/>
        </p:spPr>
      </p:pic>
      <p:pic>
        <p:nvPicPr>
          <p:cNvPr id="14350" name="Picture 14" descr="http://edl.ecml.at/Portals/33/images/sticker/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725144"/>
            <a:ext cx="1800200" cy="98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POT CALLING THE KETTLE BLACK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c'est l'hôpital qui se moque de la Charité (French)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fr-FR" dirty="0" err="1" smtClean="0"/>
              <a:t>it's</a:t>
            </a:r>
            <a:r>
              <a:rPr lang="fr-FR" dirty="0" smtClean="0"/>
              <a:t> the </a:t>
            </a:r>
            <a:r>
              <a:rPr lang="fr-FR" dirty="0" err="1" smtClean="0"/>
              <a:t>hospital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mocks</a:t>
            </a:r>
            <a:r>
              <a:rPr lang="fr-FR" dirty="0" smtClean="0"/>
              <a:t> </a:t>
            </a:r>
            <a:r>
              <a:rPr lang="fr-FR" dirty="0" err="1" smtClean="0"/>
              <a:t>Charity</a:t>
            </a:r>
            <a:r>
              <a:rPr lang="fr-FR" dirty="0" smtClean="0"/>
              <a:t> </a:t>
            </a:r>
          </a:p>
          <a:p>
            <a:r>
              <a:rPr lang="en-US" b="1" dirty="0" err="1" smtClean="0"/>
              <a:t>rugala</a:t>
            </a:r>
            <a:r>
              <a:rPr lang="en-US" b="1" dirty="0" smtClean="0"/>
              <a:t> se </a:t>
            </a:r>
            <a:r>
              <a:rPr lang="en-US" b="1" dirty="0" err="1" smtClean="0"/>
              <a:t>sova</a:t>
            </a:r>
            <a:r>
              <a:rPr lang="en-US" b="1" dirty="0" smtClean="0"/>
              <a:t> </a:t>
            </a:r>
            <a:r>
              <a:rPr lang="en-US" b="1" dirty="0" err="1" smtClean="0"/>
              <a:t>sjenici</a:t>
            </a:r>
            <a:r>
              <a:rPr lang="en-US" b="1" dirty="0" smtClean="0"/>
              <a:t> (Croatian)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the owl mocked the tit </a:t>
            </a:r>
          </a:p>
          <a:p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bue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dice </a:t>
            </a:r>
            <a:r>
              <a:rPr lang="en-US" b="1" dirty="0" err="1" smtClean="0"/>
              <a:t>cornuto</a:t>
            </a:r>
            <a:r>
              <a:rPr lang="en-US" b="1" dirty="0" smtClean="0"/>
              <a:t> </a:t>
            </a:r>
            <a:r>
              <a:rPr lang="en-US" b="1" dirty="0" err="1" smtClean="0"/>
              <a:t>all'asino</a:t>
            </a:r>
            <a:r>
              <a:rPr lang="en-US" b="1" dirty="0" smtClean="0"/>
              <a:t> (Italian)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the ox saying 'horned' to the donkey </a:t>
            </a:r>
          </a:p>
          <a:p>
            <a:r>
              <a:rPr lang="en-US" b="1" dirty="0" err="1" smtClean="0"/>
              <a:t>ein</a:t>
            </a:r>
            <a:r>
              <a:rPr lang="en-US" b="1" dirty="0" smtClean="0"/>
              <a:t> </a:t>
            </a:r>
            <a:r>
              <a:rPr lang="en-US" b="1" dirty="0" err="1" smtClean="0"/>
              <a:t>Esel</a:t>
            </a:r>
            <a:r>
              <a:rPr lang="en-US" b="1" dirty="0" smtClean="0"/>
              <a:t> </a:t>
            </a:r>
            <a:r>
              <a:rPr lang="en-US" b="1" dirty="0" err="1" smtClean="0"/>
              <a:t>schimpft</a:t>
            </a:r>
            <a:r>
              <a:rPr lang="en-US" b="1" dirty="0" smtClean="0"/>
              <a:t> den </a:t>
            </a:r>
            <a:r>
              <a:rPr lang="en-US" b="1" dirty="0" err="1" smtClean="0"/>
              <a:t>anderen</a:t>
            </a:r>
            <a:r>
              <a:rPr lang="en-US" b="1" dirty="0" smtClean="0"/>
              <a:t> </a:t>
            </a:r>
            <a:r>
              <a:rPr lang="en-US" b="1" dirty="0" err="1" smtClean="0"/>
              <a:t>Langohr</a:t>
            </a:r>
            <a:r>
              <a:rPr lang="en-US" b="1" dirty="0" smtClean="0"/>
              <a:t> (German) 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a donkey gets cross with a rabbit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DON’T JUDGE A BOOK BY ITS COVER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it-IT" b="1" dirty="0" smtClean="0"/>
              <a:t>l'abito non fa il monaco (Italian)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clothes do not make the monk </a:t>
            </a:r>
          </a:p>
          <a:p>
            <a:r>
              <a:rPr lang="pt-BR" b="1" dirty="0" smtClean="0"/>
              <a:t>quem vê caras não vê corações (Portuguese)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he who sees faces doesn't see hearts </a:t>
            </a:r>
          </a:p>
          <a:p>
            <a:r>
              <a:rPr lang="en-US" b="1" dirty="0" err="1" smtClean="0"/>
              <a:t>odijelo</a:t>
            </a:r>
            <a:r>
              <a:rPr lang="en-US" b="1" dirty="0" smtClean="0"/>
              <a:t> ne </a:t>
            </a:r>
            <a:r>
              <a:rPr lang="en-US" b="1" dirty="0" err="1" smtClean="0"/>
              <a:t>čini</a:t>
            </a:r>
            <a:r>
              <a:rPr lang="en-US" b="1" dirty="0" smtClean="0"/>
              <a:t> </a:t>
            </a:r>
            <a:r>
              <a:rPr lang="en-US" b="1" dirty="0" err="1" smtClean="0"/>
              <a:t>čovjeka</a:t>
            </a:r>
            <a:r>
              <a:rPr lang="en-US" b="1" dirty="0" smtClean="0"/>
              <a:t> (Croatian)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a suit doesn't make a man </a:t>
            </a:r>
          </a:p>
          <a:p>
            <a:r>
              <a:rPr lang="nl-NL" b="1" dirty="0" smtClean="0"/>
              <a:t>het zijn niet allen koks die lange messen dragen (Dutch)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it's not only cooks that carry long knives </a:t>
            </a:r>
          </a:p>
          <a:p>
            <a:r>
              <a:rPr lang="en-US" b="1" dirty="0" smtClean="0"/>
              <a:t>nu </a:t>
            </a:r>
            <a:r>
              <a:rPr lang="en-US" b="1" dirty="0" err="1" smtClean="0"/>
              <a:t>haina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face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om</a:t>
            </a:r>
            <a:r>
              <a:rPr lang="en-US" b="1" dirty="0" smtClean="0"/>
              <a:t> (Romanian)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clothes do not make the man </a:t>
            </a:r>
          </a:p>
          <a:p>
            <a:r>
              <a:rPr lang="en-US" b="1" dirty="0" err="1" smtClean="0"/>
              <a:t>Nesúď</a:t>
            </a:r>
            <a:r>
              <a:rPr lang="en-US" b="1" dirty="0" smtClean="0"/>
              <a:t> </a:t>
            </a:r>
            <a:r>
              <a:rPr lang="en-US" b="1" dirty="0" err="1" smtClean="0"/>
              <a:t>knihu</a:t>
            </a:r>
            <a:r>
              <a:rPr lang="en-US" b="1" dirty="0" smtClean="0"/>
              <a:t> </a:t>
            </a:r>
            <a:r>
              <a:rPr lang="en-US" b="1" dirty="0" err="1" smtClean="0"/>
              <a:t>podľa</a:t>
            </a:r>
            <a:r>
              <a:rPr lang="en-US" b="1" dirty="0" smtClean="0"/>
              <a:t> </a:t>
            </a:r>
            <a:r>
              <a:rPr lang="en-US" b="1" dirty="0" err="1" smtClean="0"/>
              <a:t>obalu</a:t>
            </a:r>
            <a:r>
              <a:rPr lang="en-US" b="1" dirty="0" smtClean="0"/>
              <a:t> (Slovak)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Don´t judge a book by its cover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bright="-24000" contrast="84000"/>
          </a:blip>
          <a:srcRect/>
          <a:stretch>
            <a:fillRect/>
          </a:stretch>
        </p:blipFill>
        <p:spPr bwMode="auto">
          <a:xfrm>
            <a:off x="-43952" y="30450"/>
            <a:ext cx="9187952" cy="68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l-GR" dirty="0" smtClean="0"/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91683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Μία από τις παλαιότερες Ευρωπαϊκές γλώσσες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Προφορική παράδοση 4000 ετών και γραπτή περίπου 3000 ετών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εξέλιξή της πάνω από χιλιετίες χαρακτηρίστηκε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000" b="1" dirty="0" smtClean="0"/>
              <a:t>από τη δύναμή της κατά τη διάρκεια της χρυσής εποχής της Αθήνας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000" b="1" dirty="0" smtClean="0"/>
              <a:t>τη χρήση της ως </a:t>
            </a:r>
            <a:r>
              <a:rPr lang="el-GR" sz="2000" b="1" dirty="0" err="1" smtClean="0"/>
              <a:t>lingua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franca</a:t>
            </a:r>
            <a:r>
              <a:rPr lang="el-GR" sz="2000" b="1" dirty="0" smtClean="0"/>
              <a:t>, σε όλο τον κόσμο Μέσης Ανατολής- είχε εξαπλωθεί από τον Μέγα Αλέξανδρο και τους διαδόχους του στην Ινδία κατά Ελληνιστική περίοδο </a:t>
            </a:r>
            <a:endParaRPr lang="el-GR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000" b="1" dirty="0" smtClean="0"/>
              <a:t>την προσαρμογή της ως γλώσσα της νέας θρησκείας , του Χριστιανισμού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000" b="1" dirty="0" smtClean="0"/>
              <a:t>η χρήση της ως επίσημη γλώσσα της Ανατολικής Ρωμαϊκής Αυτοκρατορίας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sz="2000" b="1" dirty="0" smtClean="0"/>
              <a:t>και ανακήρυξη της ως γλώσσα της Βυζαντινής Αυτοκρατορίας </a:t>
            </a:r>
            <a:r>
              <a:rPr lang="el-GR" sz="2000" dirty="0" smtClean="0"/>
              <a:t>.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Γλωσσικά  γεγονότα</a:t>
            </a:r>
            <a:br>
              <a:rPr lang="el-GR" sz="4000" b="1" dirty="0" smtClean="0"/>
            </a:br>
            <a:r>
              <a:rPr lang="el-GR" sz="4000" b="1" dirty="0" smtClean="0"/>
              <a:t>Γνώριζες  ότι...;   ΕΛΛΗΝΙΚΑ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el-GR" b="1" dirty="0" smtClean="0"/>
              <a:t>Γλωσσικά  γεγονότα</a:t>
            </a:r>
            <a:br>
              <a:rPr lang="el-GR" b="1" dirty="0" smtClean="0"/>
            </a:br>
            <a:r>
              <a:rPr lang="el-GR" b="1" dirty="0" smtClean="0"/>
              <a:t>Γνώριζες  ότι...;     ΑΓΓΛΙΚΑ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Στην αγγλική </a:t>
            </a:r>
            <a:r>
              <a:rPr lang="el-GR" b="1" dirty="0" smtClean="0"/>
              <a:t>γλώσσα, το "</a:t>
            </a:r>
            <a:r>
              <a:rPr lang="el-GR" b="1" dirty="0" err="1" smtClean="0"/>
              <a:t>ough</a:t>
            </a:r>
            <a:r>
              <a:rPr lang="el-GR" b="1" dirty="0" smtClean="0"/>
              <a:t>" μπορεί να προφέρεται σε εννέα διαφορετικούς τρόπους. </a:t>
            </a:r>
          </a:p>
          <a:p>
            <a:pPr>
              <a:buNone/>
            </a:pPr>
            <a:r>
              <a:rPr lang="el-GR" b="1" dirty="0" smtClean="0"/>
              <a:t>	Η </a:t>
            </a:r>
            <a:r>
              <a:rPr lang="el-GR" b="1" dirty="0" smtClean="0"/>
              <a:t>ακόλουθη πρόταση περιέχει </a:t>
            </a:r>
            <a:r>
              <a:rPr lang="el-GR" b="1" dirty="0" smtClean="0"/>
              <a:t>όλους αυτούς: </a:t>
            </a:r>
            <a:r>
              <a:rPr lang="en-US" b="1" dirty="0" smtClean="0"/>
              <a:t>A rough-coated, dough-faced, thoughtful ploughman strode through the streets of Scarborough; after falling into a slough, he coughed and hiccoughed</a:t>
            </a:r>
            <a:endParaRPr lang="el-GR" b="1" dirty="0" smtClean="0"/>
          </a:p>
          <a:p>
            <a:r>
              <a:rPr lang="el-GR" b="1" dirty="0" smtClean="0"/>
              <a:t>Σύμφωνα με την αμερικανική εταιρεία </a:t>
            </a:r>
            <a:r>
              <a:rPr lang="el-GR" b="1" dirty="0" err="1" smtClean="0"/>
              <a:t>Global</a:t>
            </a:r>
            <a:r>
              <a:rPr lang="el-GR" b="1" dirty="0" smtClean="0"/>
              <a:t> </a:t>
            </a:r>
            <a:r>
              <a:rPr lang="el-GR" b="1" dirty="0" err="1" smtClean="0"/>
              <a:t>Language</a:t>
            </a:r>
            <a:r>
              <a:rPr lang="el-GR" b="1" dirty="0" smtClean="0"/>
              <a:t> </a:t>
            </a:r>
            <a:r>
              <a:rPr lang="el-GR" b="1" dirty="0" err="1" smtClean="0"/>
              <a:t>Monitor</a:t>
            </a:r>
            <a:r>
              <a:rPr lang="el-GR" b="1" dirty="0" smtClean="0"/>
              <a:t> (GLM) μια νέα λέξη στην αγγλική γλώσσα </a:t>
            </a:r>
            <a:r>
              <a:rPr lang="el-GR" b="1" dirty="0" smtClean="0"/>
              <a:t>δημιουργείται </a:t>
            </a:r>
            <a:r>
              <a:rPr lang="el-GR" b="1" dirty="0" smtClean="0"/>
              <a:t>περίπου κάθε 98 λεπτά</a:t>
            </a:r>
            <a:r>
              <a:rPr lang="el-GR" b="1" dirty="0" smtClean="0"/>
              <a:t>. </a:t>
            </a:r>
            <a:r>
              <a:rPr lang="el-GR" b="1" dirty="0" smtClean="0"/>
              <a:t>Η αγγλική γλώσσα είναι πιθανό να περιέχει τις περισσότερες λέξεις από όλες τις γλώσσες, σύμφωνα με το αγγλικό λεξικό της Οξφόρδης, και οι εκτιμήσεις </a:t>
            </a:r>
            <a:r>
              <a:rPr lang="el-GR" b="1" dirty="0" smtClean="0"/>
              <a:t>για τον αριθμό </a:t>
            </a:r>
            <a:r>
              <a:rPr lang="el-GR" b="1" dirty="0" smtClean="0"/>
              <a:t>των λέξεων κυμαίνεται από </a:t>
            </a:r>
            <a:r>
              <a:rPr lang="el-GR" b="1" dirty="0" smtClean="0"/>
              <a:t>ένα ως δύο  εκατομμύριο.</a:t>
            </a:r>
            <a:endParaRPr lang="el-GR" b="1" dirty="0" smtClean="0"/>
          </a:p>
          <a:p>
            <a:r>
              <a:rPr lang="el-GR" b="1" dirty="0" smtClean="0"/>
              <a:t>Η λέξη </a:t>
            </a:r>
            <a:r>
              <a:rPr lang="en-US" b="1" dirty="0" smtClean="0"/>
              <a:t>“like” </a:t>
            </a:r>
            <a:r>
              <a:rPr lang="el-GR" b="1" dirty="0" smtClean="0"/>
              <a:t>μπορεί </a:t>
            </a:r>
            <a:r>
              <a:rPr lang="el-GR" b="1" dirty="0" smtClean="0"/>
              <a:t>να χρησιμοποιηθεί ως </a:t>
            </a:r>
            <a:r>
              <a:rPr lang="el-GR" b="1" dirty="0" smtClean="0"/>
              <a:t>ουσιαστικό</a:t>
            </a:r>
            <a:r>
              <a:rPr lang="el-GR" b="1" dirty="0" smtClean="0"/>
              <a:t>, ρήμα, επίρρημα, επίθετο, </a:t>
            </a:r>
            <a:r>
              <a:rPr lang="el-GR" b="1" dirty="0" smtClean="0"/>
              <a:t>πρόθεση, μόριο, σύνδεσμος, επιφώνημα και συγκριτικό.</a:t>
            </a:r>
            <a:endParaRPr lang="el-GR" b="1" dirty="0" smtClean="0"/>
          </a:p>
          <a:p>
            <a:r>
              <a:rPr lang="el-GR" b="1" dirty="0" smtClean="0"/>
              <a:t>Ο γλωσσοδέτης </a:t>
            </a:r>
            <a:r>
              <a:rPr lang="en-US" b="1" dirty="0" smtClean="0"/>
              <a:t>“The sixth sick sheik’s sixth sheep’s sick” </a:t>
            </a:r>
            <a:r>
              <a:rPr lang="el-GR" b="1" dirty="0" smtClean="0"/>
              <a:t>έχει μπει στο βιβλίο </a:t>
            </a:r>
            <a:r>
              <a:rPr lang="el-GR" b="1" dirty="0" smtClean="0"/>
              <a:t>των ρεκόρ Γκίνες ως το πιο δύσκολο γλωσσοδέτης στον </a:t>
            </a:r>
            <a:r>
              <a:rPr lang="el-GR" b="1" dirty="0" smtClean="0"/>
              <a:t>κόσμο</a:t>
            </a:r>
          </a:p>
          <a:p>
            <a:pPr>
              <a:buNone/>
            </a:pP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0" y="1052736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Ένα </a:t>
            </a:r>
            <a:r>
              <a:rPr lang="el-GR" dirty="0" smtClean="0"/>
              <a:t>ιδιαίτερο χαρακτηριστικό της γερμανικής γλώσσας είναι η δημιουργία </a:t>
            </a:r>
            <a:r>
              <a:rPr lang="el-GR" dirty="0" smtClean="0"/>
              <a:t>εννοιών </a:t>
            </a:r>
            <a:r>
              <a:rPr lang="el-GR" dirty="0" smtClean="0"/>
              <a:t>συνδέοντας διαφορετικές λέξεις μαζί, </a:t>
            </a:r>
            <a:r>
              <a:rPr lang="el-GR" dirty="0" smtClean="0"/>
              <a:t>για </a:t>
            </a:r>
            <a:r>
              <a:rPr lang="el-GR" dirty="0" smtClean="0"/>
              <a:t>την απεικόνιση </a:t>
            </a:r>
            <a:r>
              <a:rPr lang="el-GR" dirty="0" smtClean="0"/>
              <a:t>χαρακτήρων, </a:t>
            </a:r>
            <a:r>
              <a:rPr lang="el-GR" dirty="0" smtClean="0"/>
              <a:t>αλλά </a:t>
            </a:r>
            <a:r>
              <a:rPr lang="el-GR" dirty="0" smtClean="0"/>
              <a:t>καταστάσεων του </a:t>
            </a:r>
            <a:r>
              <a:rPr lang="el-GR" dirty="0" smtClean="0"/>
              <a:t>νου. </a:t>
            </a:r>
            <a:endParaRPr lang="el-GR" dirty="0" smtClean="0"/>
          </a:p>
          <a:p>
            <a:r>
              <a:rPr lang="el-GR" dirty="0" smtClean="0"/>
              <a:t>"</a:t>
            </a:r>
            <a:r>
              <a:rPr lang="el-GR" dirty="0" smtClean="0"/>
              <a:t>το </a:t>
            </a:r>
            <a:r>
              <a:rPr lang="el-GR" dirty="0" err="1" smtClean="0"/>
              <a:t>Schadenfreud</a:t>
            </a:r>
            <a:r>
              <a:rPr lang="el-GR" dirty="0" smtClean="0"/>
              <a:t>" (κυριολεκτικά, </a:t>
            </a:r>
            <a:r>
              <a:rPr lang="el-GR" dirty="0" smtClean="0"/>
              <a:t>χαρά για τη </a:t>
            </a:r>
            <a:r>
              <a:rPr lang="el-GR" dirty="0" smtClean="0"/>
              <a:t>ζημία), η οποία περιγράφει αυτό που δύσκολα </a:t>
            </a:r>
            <a:r>
              <a:rPr lang="el-GR" dirty="0" smtClean="0"/>
              <a:t>τολμούμε να εκφράσουμε,  </a:t>
            </a:r>
            <a:r>
              <a:rPr lang="el-GR" dirty="0" smtClean="0"/>
              <a:t>αυτό το αίσθημα </a:t>
            </a:r>
            <a:r>
              <a:rPr lang="el-GR" dirty="0" smtClean="0"/>
              <a:t>της κακόβουλης  </a:t>
            </a:r>
            <a:r>
              <a:rPr lang="el-GR" dirty="0" smtClean="0"/>
              <a:t>ευχαρίστησης σε </a:t>
            </a:r>
            <a:r>
              <a:rPr lang="el-GR" dirty="0" smtClean="0"/>
              <a:t>ατυχία </a:t>
            </a:r>
            <a:r>
              <a:rPr lang="el-GR" dirty="0" smtClean="0"/>
              <a:t>κάποιου </a:t>
            </a:r>
            <a:r>
              <a:rPr lang="el-GR" dirty="0" smtClean="0"/>
              <a:t>άλλου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Τα γερμανικά είναι η μόνη </a:t>
            </a:r>
            <a:r>
              <a:rPr lang="el-GR" dirty="0" smtClean="0"/>
              <a:t>γλώσσα που όλα </a:t>
            </a:r>
            <a:r>
              <a:rPr lang="el-GR" dirty="0" smtClean="0"/>
              <a:t>τα </a:t>
            </a:r>
            <a:r>
              <a:rPr lang="el-GR" dirty="0" smtClean="0"/>
              <a:t>ουσιαστικά αρχίζουν με κεφαλαίο.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Στα Γερμανικά </a:t>
            </a:r>
            <a:r>
              <a:rPr lang="el-GR" dirty="0" smtClean="0"/>
              <a:t>μπορείτε να κάνετε εύκολα μεγάλες λέξεις με το συνδυασμό διάφορων </a:t>
            </a:r>
            <a:r>
              <a:rPr lang="el-GR" dirty="0" smtClean="0"/>
              <a:t>ουσιαστικών. </a:t>
            </a:r>
            <a:r>
              <a:rPr lang="el-GR" dirty="0" smtClean="0"/>
              <a:t>Αυτό θα δώσει τη νέα λέξη με διαφορετική σημασία: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Blei</a:t>
            </a:r>
            <a:r>
              <a:rPr lang="en-US" dirty="0" smtClean="0"/>
              <a:t> </a:t>
            </a:r>
            <a:r>
              <a:rPr lang="en-US" dirty="0" smtClean="0"/>
              <a:t>(plumb) + </a:t>
            </a:r>
            <a:r>
              <a:rPr lang="en-US" dirty="0" err="1" smtClean="0"/>
              <a:t>Stift</a:t>
            </a:r>
            <a:r>
              <a:rPr lang="en-US" dirty="0" smtClean="0"/>
              <a:t> (pen) = </a:t>
            </a:r>
            <a:r>
              <a:rPr lang="en-US" dirty="0" err="1" smtClean="0"/>
              <a:t>Bleistift</a:t>
            </a:r>
            <a:r>
              <a:rPr lang="en-US" dirty="0" smtClean="0"/>
              <a:t> (pencil) </a:t>
            </a:r>
            <a:br>
              <a:rPr lang="en-US" dirty="0" smtClean="0"/>
            </a:br>
            <a:r>
              <a:rPr lang="en-US" dirty="0" err="1" smtClean="0"/>
              <a:t>Bleistift</a:t>
            </a:r>
            <a:r>
              <a:rPr lang="en-US" dirty="0" smtClean="0"/>
              <a:t> + </a:t>
            </a:r>
            <a:r>
              <a:rPr lang="en-US" dirty="0" err="1" smtClean="0"/>
              <a:t>Herstellung</a:t>
            </a:r>
            <a:r>
              <a:rPr lang="en-US" dirty="0" smtClean="0"/>
              <a:t> (production) = </a:t>
            </a:r>
            <a:r>
              <a:rPr lang="en-US" dirty="0" err="1" smtClean="0"/>
              <a:t>Bleistiftherstellung</a:t>
            </a:r>
            <a:r>
              <a:rPr lang="en-US" dirty="0" smtClean="0"/>
              <a:t> (production of pencils) </a:t>
            </a:r>
            <a:br>
              <a:rPr lang="en-US" dirty="0" smtClean="0"/>
            </a:br>
            <a:r>
              <a:rPr lang="en-US" dirty="0" err="1" smtClean="0"/>
              <a:t>Bleistiftherstellung</a:t>
            </a:r>
            <a:r>
              <a:rPr lang="en-US" dirty="0" smtClean="0"/>
              <a:t> + </a:t>
            </a:r>
            <a:r>
              <a:rPr lang="en-US" dirty="0" err="1" smtClean="0"/>
              <a:t>Richtlinie</a:t>
            </a:r>
            <a:r>
              <a:rPr lang="en-US" dirty="0" smtClean="0"/>
              <a:t> (guideline) = </a:t>
            </a:r>
            <a:r>
              <a:rPr lang="en-US" dirty="0" err="1" smtClean="0"/>
              <a:t>Bleistiftherstellungsrichtlinie</a:t>
            </a:r>
            <a:r>
              <a:rPr lang="en-US" dirty="0" smtClean="0"/>
              <a:t> (guideline for the production of pencils) </a:t>
            </a:r>
            <a:br>
              <a:rPr lang="en-US" dirty="0" smtClean="0"/>
            </a:br>
            <a:r>
              <a:rPr lang="en-US" dirty="0" err="1" smtClean="0"/>
              <a:t>Bleistiftherstellungsrichtlinie</a:t>
            </a:r>
            <a:r>
              <a:rPr lang="en-US" dirty="0" smtClean="0"/>
              <a:t> + </a:t>
            </a:r>
            <a:r>
              <a:rPr lang="en-US" dirty="0" err="1" smtClean="0"/>
              <a:t>Kontrolle</a:t>
            </a:r>
            <a:r>
              <a:rPr lang="en-US" dirty="0" smtClean="0"/>
              <a:t> (control) = </a:t>
            </a:r>
            <a:r>
              <a:rPr lang="en-US" dirty="0" err="1" smtClean="0"/>
              <a:t>Bleistiftherstellungsrichtlinienkontrolle</a:t>
            </a:r>
            <a:r>
              <a:rPr lang="en-US" dirty="0" smtClean="0"/>
              <a:t> (control of guidelines for the production of pencils) </a:t>
            </a:r>
            <a:br>
              <a:rPr lang="en-US" dirty="0" smtClean="0"/>
            </a:br>
            <a:r>
              <a:rPr lang="en-US" dirty="0" err="1" smtClean="0"/>
              <a:t>Bleistiftherstellungsrichtlinienkontrolle</a:t>
            </a:r>
            <a:r>
              <a:rPr lang="en-US" dirty="0" smtClean="0"/>
              <a:t> + </a:t>
            </a:r>
            <a:r>
              <a:rPr lang="en-US" dirty="0" err="1" smtClean="0"/>
              <a:t>Büro</a:t>
            </a:r>
            <a:r>
              <a:rPr lang="en-US" dirty="0" smtClean="0"/>
              <a:t> (office) = </a:t>
            </a:r>
            <a:r>
              <a:rPr lang="en-US" dirty="0" err="1" smtClean="0"/>
              <a:t>Bleistiftherstellungsrichtlinienkontrollbüro</a:t>
            </a:r>
            <a:r>
              <a:rPr lang="en-US" dirty="0" smtClean="0"/>
              <a:t> (office for the control of guidelines for the production of pencils) </a:t>
            </a:r>
            <a:endParaRPr lang="el-GR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Γλωσσικά  γεγονότα</a:t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Γνώριζες  ότι...;    ΓΕΜΑΝΙΚΑ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LIKE FATHER LIKE SON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23528" y="1556792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kakov pop takov i prihod (Russian)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like priest like church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Æblet falder ikke langt fra stammen (Danish)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apple doesn't fall far from the trunk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filho de peixe sabe nadar (Portuguese)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fish's child knows how to swim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aşchia nu sare departe de trunchi (Romanian)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chip is not jumping further than the trunk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tal palo tal astilla (Spanish)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from such stick comes such splinter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Aká matka, taka Katka. (Slovak)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Like mother like Kate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Apfel fällt nicht weit vom Stamm (German)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apple does not fall down far from the tree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IT’S RAINING CATS AND DOGS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29408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padají</a:t>
            </a:r>
            <a:r>
              <a:rPr lang="en-US" b="1" dirty="0" smtClean="0"/>
              <a:t> </a:t>
            </a:r>
            <a:r>
              <a:rPr lang="en-US" b="1" dirty="0" err="1" smtClean="0"/>
              <a:t>trakaře</a:t>
            </a:r>
            <a:r>
              <a:rPr lang="en-US" b="1" dirty="0" smtClean="0"/>
              <a:t> (Czech)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it's raining wheelbarrows </a:t>
            </a:r>
          </a:p>
          <a:p>
            <a:r>
              <a:rPr lang="en-US" b="1" dirty="0" err="1" smtClean="0"/>
              <a:t>det</a:t>
            </a:r>
            <a:r>
              <a:rPr lang="en-US" b="1" dirty="0" smtClean="0"/>
              <a:t> </a:t>
            </a:r>
            <a:r>
              <a:rPr lang="en-US" b="1" dirty="0" err="1" smtClean="0"/>
              <a:t>regner</a:t>
            </a:r>
            <a:r>
              <a:rPr lang="en-US" b="1" dirty="0" smtClean="0"/>
              <a:t> </a:t>
            </a:r>
            <a:r>
              <a:rPr lang="en-US" b="1" dirty="0" err="1" smtClean="0"/>
              <a:t>skomagerdrenge</a:t>
            </a:r>
            <a:r>
              <a:rPr lang="en-US" b="1" dirty="0" smtClean="0"/>
              <a:t> (Danish)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it's raining shoemakers' apprentices </a:t>
            </a:r>
          </a:p>
          <a:p>
            <a:r>
              <a:rPr lang="en-US" b="1" dirty="0" smtClean="0"/>
              <a:t>het regent </a:t>
            </a:r>
            <a:r>
              <a:rPr lang="en-US" b="1" dirty="0" err="1" smtClean="0"/>
              <a:t>pijpenstelen</a:t>
            </a:r>
            <a:r>
              <a:rPr lang="en-US" b="1" dirty="0" smtClean="0"/>
              <a:t> (Dutch)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it’s raining </a:t>
            </a:r>
            <a:r>
              <a:rPr lang="en-US" dirty="0" err="1" smtClean="0"/>
              <a:t>pipestems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brékhei</a:t>
            </a:r>
            <a:r>
              <a:rPr lang="en-US" b="1" dirty="0" smtClean="0"/>
              <a:t> </a:t>
            </a:r>
            <a:r>
              <a:rPr lang="en-US" b="1" dirty="0" err="1" smtClean="0"/>
              <a:t>kareklopódara</a:t>
            </a:r>
            <a:r>
              <a:rPr lang="en-US" b="1" dirty="0" smtClean="0"/>
              <a:t> (Greek)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it's raining chair legs </a:t>
            </a:r>
          </a:p>
          <a:p>
            <a:r>
              <a:rPr lang="fr-FR" b="1" dirty="0" smtClean="0"/>
              <a:t>il pleut comme vache qui pisse (French)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it’s raining like a pissing cow </a:t>
            </a:r>
          </a:p>
          <a:p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regnet</a:t>
            </a:r>
            <a:r>
              <a:rPr lang="en-US" b="1" dirty="0" smtClean="0"/>
              <a:t> </a:t>
            </a:r>
            <a:r>
              <a:rPr lang="en-US" b="1" dirty="0" err="1" smtClean="0"/>
              <a:t>Schusterbuben</a:t>
            </a:r>
            <a:r>
              <a:rPr lang="en-US" b="1" dirty="0" smtClean="0"/>
              <a:t> (German)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 is raining young cobblers </a:t>
            </a:r>
          </a:p>
          <a:p>
            <a:r>
              <a:rPr lang="es-ES" b="1" dirty="0" smtClean="0"/>
              <a:t>estan lloviendo hasta maridos (Spanish)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it's even raining husbands </a:t>
            </a:r>
          </a:p>
          <a:p>
            <a:r>
              <a:rPr lang="en-US" b="1" dirty="0" err="1" smtClean="0"/>
              <a:t>plouã</a:t>
            </a:r>
            <a:r>
              <a:rPr lang="en-US" b="1" dirty="0" smtClean="0"/>
              <a:t> cu </a:t>
            </a:r>
            <a:r>
              <a:rPr lang="en-US" b="1" dirty="0" err="1" smtClean="0"/>
              <a:t>gãleata</a:t>
            </a:r>
            <a:r>
              <a:rPr lang="en-US" b="1" dirty="0" smtClean="0"/>
              <a:t> (Romanian)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it’s raining heavily </a:t>
            </a:r>
          </a:p>
          <a:p>
            <a:r>
              <a:rPr lang="en-US" b="1" dirty="0" err="1" smtClean="0"/>
              <a:t>prší</a:t>
            </a:r>
            <a:r>
              <a:rPr lang="en-US" b="1" dirty="0" smtClean="0"/>
              <a:t> </a:t>
            </a:r>
            <a:r>
              <a:rPr lang="en-US" b="1" dirty="0" err="1" smtClean="0"/>
              <a:t>ako</a:t>
            </a:r>
            <a:r>
              <a:rPr lang="en-US" b="1" dirty="0" smtClean="0"/>
              <a:t> z </a:t>
            </a:r>
            <a:r>
              <a:rPr lang="en-US" b="1" dirty="0" err="1" smtClean="0"/>
              <a:t>krhly</a:t>
            </a:r>
            <a:r>
              <a:rPr lang="en-US" b="1" dirty="0" smtClean="0"/>
              <a:t> (Slovak) </a:t>
            </a:r>
            <a:endParaRPr lang="el-GR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it´s raining like from a watering-can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DON’T CRY OVER SPILT MILK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paid â </a:t>
            </a:r>
            <a:r>
              <a:rPr lang="en-US" b="1" dirty="0" err="1" smtClean="0"/>
              <a:t>chodi</a:t>
            </a:r>
            <a:r>
              <a:rPr lang="en-US" b="1" dirty="0" smtClean="0"/>
              <a:t> </a:t>
            </a:r>
            <a:r>
              <a:rPr lang="en-US" b="1" dirty="0" err="1" smtClean="0"/>
              <a:t>pais</a:t>
            </a:r>
            <a:r>
              <a:rPr lang="en-US" b="1" dirty="0" smtClean="0"/>
              <a:t>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err="1" smtClean="0"/>
              <a:t>ôl</a:t>
            </a:r>
            <a:r>
              <a:rPr lang="en-US" b="1" dirty="0" smtClean="0"/>
              <a:t> </a:t>
            </a:r>
            <a:r>
              <a:rPr lang="en-US" b="1" dirty="0" err="1" smtClean="0"/>
              <a:t>piso</a:t>
            </a:r>
            <a:r>
              <a:rPr lang="en-US" b="1" dirty="0" smtClean="0"/>
              <a:t> (Welsh)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don't lift a petticoat after peeing </a:t>
            </a:r>
          </a:p>
          <a:p>
            <a:r>
              <a:rPr lang="en-US" b="1" dirty="0" err="1" smtClean="0"/>
              <a:t>kusat</a:t>
            </a:r>
            <a:r>
              <a:rPr lang="en-US" b="1" dirty="0" smtClean="0"/>
              <a:t> </a:t>
            </a:r>
            <a:r>
              <a:rPr lang="en-US" b="1" dirty="0" err="1" smtClean="0"/>
              <a:t>sebe</a:t>
            </a:r>
            <a:r>
              <a:rPr lang="en-US" b="1" dirty="0" smtClean="0"/>
              <a:t> </a:t>
            </a:r>
            <a:r>
              <a:rPr lang="en-US" b="1" dirty="0" err="1" smtClean="0"/>
              <a:t>lokti</a:t>
            </a:r>
            <a:r>
              <a:rPr lang="en-US" b="1" dirty="0" smtClean="0"/>
              <a:t> (Russian)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to bite one’s elbows </a:t>
            </a:r>
          </a:p>
          <a:p>
            <a:r>
              <a:rPr lang="hu-HU" b="1" dirty="0" smtClean="0"/>
              <a:t>eső után köpönyeg (Hungarian)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coat after rain </a:t>
            </a:r>
          </a:p>
          <a:p>
            <a:r>
              <a:rPr lang="en-US" b="1" dirty="0" smtClean="0"/>
              <a:t>nu </a:t>
            </a:r>
            <a:r>
              <a:rPr lang="en-US" b="1" dirty="0" err="1" smtClean="0"/>
              <a:t>plânge</a:t>
            </a:r>
            <a:r>
              <a:rPr lang="en-US" b="1" dirty="0" smtClean="0"/>
              <a:t> </a:t>
            </a:r>
            <a:r>
              <a:rPr lang="en-US" b="1" dirty="0" err="1" smtClean="0"/>
              <a:t>dupã</a:t>
            </a:r>
            <a:r>
              <a:rPr lang="en-US" b="1" dirty="0" smtClean="0"/>
              <a:t> </a:t>
            </a:r>
            <a:r>
              <a:rPr lang="en-US" b="1" dirty="0" err="1" smtClean="0"/>
              <a:t>laptele</a:t>
            </a:r>
            <a:r>
              <a:rPr lang="en-US" b="1" dirty="0" smtClean="0"/>
              <a:t> </a:t>
            </a:r>
            <a:r>
              <a:rPr lang="en-US" b="1" dirty="0" err="1" smtClean="0"/>
              <a:t>vãrsat</a:t>
            </a:r>
            <a:r>
              <a:rPr lang="en-US" b="1" dirty="0" smtClean="0"/>
              <a:t> (Romanian)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do not cry over spilt milk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TOO MANY COOKS SPOIL THE BROTH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seul</a:t>
            </a:r>
            <a:r>
              <a:rPr lang="en-US" b="1" dirty="0" smtClean="0"/>
              <a:t> </a:t>
            </a:r>
            <a:r>
              <a:rPr lang="en-US" b="1" dirty="0" err="1" smtClean="0"/>
              <a:t>mui</a:t>
            </a:r>
            <a:r>
              <a:rPr lang="en-US" b="1" dirty="0" smtClean="0"/>
              <a:t> à </a:t>
            </a:r>
            <a:r>
              <a:rPr lang="en-US" b="1" dirty="0" err="1" smtClean="0"/>
              <a:t>vugulion</a:t>
            </a:r>
            <a:r>
              <a:rPr lang="en-US" b="1" dirty="0" smtClean="0"/>
              <a:t> a </a:t>
            </a:r>
            <a:r>
              <a:rPr lang="en-US" b="1" dirty="0" err="1" smtClean="0"/>
              <a:t>vez</a:t>
            </a:r>
            <a:r>
              <a:rPr lang="en-US" b="1" dirty="0" smtClean="0"/>
              <a:t>, e </a:t>
            </a:r>
            <a:r>
              <a:rPr lang="en-US" b="1" dirty="0" err="1" smtClean="0"/>
              <a:t>vez</a:t>
            </a:r>
            <a:r>
              <a:rPr lang="en-US" b="1" dirty="0" smtClean="0"/>
              <a:t> </a:t>
            </a:r>
            <a:r>
              <a:rPr lang="en-US" b="1" dirty="0" err="1" smtClean="0"/>
              <a:t>falloc'h</a:t>
            </a:r>
            <a:r>
              <a:rPr lang="en-US" b="1" dirty="0" smtClean="0"/>
              <a:t> </a:t>
            </a:r>
            <a:r>
              <a:rPr lang="en-US" b="1" dirty="0" err="1" smtClean="0"/>
              <a:t>gouarnet</a:t>
            </a:r>
            <a:r>
              <a:rPr lang="en-US" b="1" dirty="0" smtClean="0"/>
              <a:t>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err="1" smtClean="0"/>
              <a:t>saout</a:t>
            </a:r>
            <a:r>
              <a:rPr lang="en-US" b="1" dirty="0" smtClean="0"/>
              <a:t> (Breton, France)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the more cowherds there are, the worse the cows are looked after </a:t>
            </a:r>
          </a:p>
          <a:p>
            <a:r>
              <a:rPr lang="it-IT" b="1" dirty="0" smtClean="0"/>
              <a:t>puno baba, kilavo dijete (Croatian)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many midwives, child will be lazy </a:t>
            </a:r>
          </a:p>
          <a:p>
            <a:r>
              <a:rPr lang="nl-NL" b="1" dirty="0" smtClean="0"/>
              <a:t>veel varkens maken de spoeling dun (Dutch)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many pigs make the slops sparse </a:t>
            </a:r>
          </a:p>
          <a:p>
            <a:r>
              <a:rPr lang="it-IT" b="1" dirty="0" smtClean="0"/>
              <a:t>troppi galli a cantare non fa mai giorno (Italian)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too many cocks singing it is never going to dawn </a:t>
            </a:r>
          </a:p>
          <a:p>
            <a:r>
              <a:rPr lang="en-US" b="1" dirty="0" smtClean="0"/>
              <a:t>u </a:t>
            </a:r>
            <a:r>
              <a:rPr lang="en-US" b="1" dirty="0" err="1" smtClean="0"/>
              <a:t>pyati</a:t>
            </a:r>
            <a:r>
              <a:rPr lang="en-US" b="1" dirty="0" smtClean="0"/>
              <a:t> </a:t>
            </a:r>
            <a:r>
              <a:rPr lang="en-US" b="1" dirty="0" err="1" smtClean="0"/>
              <a:t>nyanek</a:t>
            </a:r>
            <a:r>
              <a:rPr lang="en-US" b="1" dirty="0" smtClean="0"/>
              <a:t> </a:t>
            </a:r>
            <a:r>
              <a:rPr lang="en-US" b="1" dirty="0" err="1" smtClean="0"/>
              <a:t>dyetya</a:t>
            </a:r>
            <a:r>
              <a:rPr lang="en-US" b="1" dirty="0" smtClean="0"/>
              <a:t> </a:t>
            </a:r>
            <a:r>
              <a:rPr lang="en-US" b="1" dirty="0" err="1" smtClean="0"/>
              <a:t>byez</a:t>
            </a:r>
            <a:r>
              <a:rPr lang="en-US" b="1" dirty="0" smtClean="0"/>
              <a:t> </a:t>
            </a:r>
            <a:r>
              <a:rPr lang="en-US" b="1" dirty="0" err="1" smtClean="0"/>
              <a:t>glaza</a:t>
            </a:r>
            <a:r>
              <a:rPr lang="en-US" b="1" dirty="0" smtClean="0"/>
              <a:t>, u </a:t>
            </a:r>
            <a:r>
              <a:rPr lang="en-US" b="1" dirty="0" err="1" smtClean="0"/>
              <a:t>cemerykh</a:t>
            </a:r>
            <a:r>
              <a:rPr lang="en-US" b="1" dirty="0" smtClean="0"/>
              <a:t> - </a:t>
            </a:r>
            <a:r>
              <a:rPr lang="en-US" b="1" dirty="0" err="1" smtClean="0"/>
              <a:t>byez</a:t>
            </a:r>
            <a:r>
              <a:rPr lang="en-US" b="1" dirty="0" smtClean="0"/>
              <a:t> </a:t>
            </a:r>
            <a:r>
              <a:rPr lang="en-US" b="1" dirty="0" err="1" smtClean="0"/>
              <a:t>golovy</a:t>
            </a:r>
            <a:r>
              <a:rPr lang="en-US" b="1" dirty="0" smtClean="0"/>
              <a:t> (Russian)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A child, looked after by five nannies is without one eye, looked after by seven nannies – without a head.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policy.gr/wp-content/uploads/2013/09/%CE%95%CF%85%CF%81%CF%89%CF%80%CE%B1%CF%8A%CE%BA%CE%AE-%CE%97%CE%BC%CE%AD%CF%81%CE%B1-%CE%93%CE%BB%CF%89%CF%83%CF%83%CF%8E%CE%BD-socialpolicy.gr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90" t="6951" r="739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ONCE BITTEN, TWICE SHY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gato</a:t>
            </a:r>
            <a:r>
              <a:rPr lang="en-US" b="1" dirty="0" smtClean="0"/>
              <a:t> </a:t>
            </a:r>
            <a:r>
              <a:rPr lang="en-US" b="1" dirty="0" err="1" smtClean="0"/>
              <a:t>escaldado</a:t>
            </a:r>
            <a:r>
              <a:rPr lang="en-US" b="1" dirty="0" smtClean="0"/>
              <a:t> del </a:t>
            </a:r>
            <a:r>
              <a:rPr lang="en-US" b="1" dirty="0" err="1" smtClean="0"/>
              <a:t>agua</a:t>
            </a:r>
            <a:r>
              <a:rPr lang="en-US" b="1" dirty="0" smtClean="0"/>
              <a:t> </a:t>
            </a:r>
            <a:r>
              <a:rPr lang="en-US" b="1" dirty="0" err="1" smtClean="0"/>
              <a:t>fria</a:t>
            </a:r>
            <a:r>
              <a:rPr lang="en-US" b="1" dirty="0" smtClean="0"/>
              <a:t> </a:t>
            </a:r>
            <a:r>
              <a:rPr lang="en-US" b="1" dirty="0" err="1" smtClean="0"/>
              <a:t>huye</a:t>
            </a:r>
            <a:r>
              <a:rPr lang="en-US" b="1" dirty="0" smtClean="0"/>
              <a:t> (Spanish)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the cat that has been scalded runs away from hot water </a:t>
            </a:r>
          </a:p>
          <a:p>
            <a:r>
              <a:rPr lang="en-US" b="1" dirty="0" err="1" smtClean="0"/>
              <a:t>brændt</a:t>
            </a:r>
            <a:r>
              <a:rPr lang="en-US" b="1" dirty="0" smtClean="0"/>
              <a:t> barn </a:t>
            </a:r>
            <a:r>
              <a:rPr lang="en-US" b="1" dirty="0" err="1" smtClean="0"/>
              <a:t>skyr</a:t>
            </a:r>
            <a:r>
              <a:rPr lang="en-US" b="1" dirty="0" smtClean="0"/>
              <a:t> </a:t>
            </a:r>
            <a:r>
              <a:rPr lang="en-US" b="1" dirty="0" err="1" smtClean="0"/>
              <a:t>ilden</a:t>
            </a:r>
            <a:r>
              <a:rPr lang="en-US" b="1" dirty="0" smtClean="0"/>
              <a:t> (Danish)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a burned child is shy of fire</a:t>
            </a:r>
          </a:p>
          <a:p>
            <a:r>
              <a:rPr lang="en-US" b="1" dirty="0" err="1" smtClean="0"/>
              <a:t>puganaya</a:t>
            </a:r>
            <a:r>
              <a:rPr lang="en-US" b="1" dirty="0" smtClean="0"/>
              <a:t> </a:t>
            </a:r>
            <a:r>
              <a:rPr lang="en-US" b="1" dirty="0" err="1" smtClean="0"/>
              <a:t>vorona</a:t>
            </a:r>
            <a:r>
              <a:rPr lang="en-US" b="1" dirty="0" smtClean="0"/>
              <a:t> </a:t>
            </a:r>
            <a:r>
              <a:rPr lang="en-US" b="1" dirty="0" err="1" smtClean="0"/>
              <a:t>kusta</a:t>
            </a:r>
            <a:r>
              <a:rPr lang="en-US" b="1" dirty="0" smtClean="0"/>
              <a:t> (</a:t>
            </a:r>
            <a:r>
              <a:rPr lang="en-US" b="1" dirty="0" err="1" smtClean="0"/>
              <a:t>telezhnogo</a:t>
            </a:r>
            <a:r>
              <a:rPr lang="en-US" b="1" dirty="0" smtClean="0"/>
              <a:t> </a:t>
            </a:r>
            <a:r>
              <a:rPr lang="en-US" b="1" dirty="0" err="1" smtClean="0"/>
              <a:t>skripa</a:t>
            </a:r>
            <a:r>
              <a:rPr lang="en-US" b="1" dirty="0" smtClean="0"/>
              <a:t>/</a:t>
            </a:r>
            <a:r>
              <a:rPr lang="en-US" b="1" dirty="0" err="1" smtClean="0"/>
              <a:t>sobstvennoj</a:t>
            </a:r>
            <a:r>
              <a:rPr lang="en-US" b="1" dirty="0" smtClean="0"/>
              <a:t> </a:t>
            </a:r>
            <a:r>
              <a:rPr lang="en-US" b="1" dirty="0" err="1" smtClean="0"/>
              <a:t>teni</a:t>
            </a:r>
            <a:r>
              <a:rPr lang="en-US" b="1" dirty="0" smtClean="0"/>
              <a:t>) </a:t>
            </a:r>
            <a:r>
              <a:rPr lang="en-US" b="1" dirty="0" err="1" smtClean="0"/>
              <a:t>boitsya</a:t>
            </a:r>
            <a:r>
              <a:rPr lang="en-US" b="1" dirty="0" smtClean="0"/>
              <a:t> (Russian)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a spooked crow is afraid of a bush (a carriage squeak/it's own shadow) </a:t>
            </a:r>
          </a:p>
          <a:p>
            <a:r>
              <a:rPr lang="pt-BR" b="1" dirty="0" smtClean="0"/>
              <a:t>cão picado por cobra, tem medo de linguiça (Portuguese)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pt-BR" dirty="0" smtClean="0"/>
              <a:t>a dog that has been bitten by a snake fears sausages </a:t>
            </a:r>
          </a:p>
          <a:p>
            <a:r>
              <a:rPr lang="en-US" b="1" dirty="0" smtClean="0"/>
              <a:t>cine s-a </a:t>
            </a:r>
            <a:r>
              <a:rPr lang="en-US" b="1" dirty="0" err="1" smtClean="0"/>
              <a:t>fript</a:t>
            </a:r>
            <a:r>
              <a:rPr lang="en-US" b="1" dirty="0" smtClean="0"/>
              <a:t> cu </a:t>
            </a:r>
            <a:r>
              <a:rPr lang="en-US" b="1" dirty="0" err="1" smtClean="0"/>
              <a:t>ciorba</a:t>
            </a:r>
            <a:r>
              <a:rPr lang="en-US" b="1" dirty="0" smtClean="0"/>
              <a:t>, </a:t>
            </a:r>
            <a:r>
              <a:rPr lang="en-US" b="1" dirty="0" err="1" smtClean="0"/>
              <a:t>suflã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-n </a:t>
            </a:r>
            <a:r>
              <a:rPr lang="en-US" b="1" dirty="0" err="1" smtClean="0"/>
              <a:t>iaurt</a:t>
            </a:r>
            <a:r>
              <a:rPr lang="en-US" b="1" dirty="0" smtClean="0"/>
              <a:t> (Romanian)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the one who burnt his tongue with the soup is going to blow the yoghurt as well </a:t>
            </a:r>
          </a:p>
          <a:p>
            <a:r>
              <a:rPr lang="en-US" b="1" dirty="0" err="1" smtClean="0"/>
              <a:t>Koho</a:t>
            </a:r>
            <a:r>
              <a:rPr lang="en-US" b="1" dirty="0" smtClean="0"/>
              <a:t> </a:t>
            </a:r>
            <a:r>
              <a:rPr lang="en-US" b="1" dirty="0" err="1" smtClean="0"/>
              <a:t>raz</a:t>
            </a:r>
            <a:r>
              <a:rPr lang="en-US" b="1" dirty="0" smtClean="0"/>
              <a:t> had </a:t>
            </a:r>
            <a:r>
              <a:rPr lang="en-US" b="1" dirty="0" err="1" smtClean="0"/>
              <a:t>uštipne</a:t>
            </a:r>
            <a:r>
              <a:rPr lang="en-US" b="1" dirty="0" smtClean="0"/>
              <a:t>, </a:t>
            </a:r>
            <a:r>
              <a:rPr lang="en-US" b="1" dirty="0" err="1" smtClean="0"/>
              <a:t>aj</a:t>
            </a:r>
            <a:r>
              <a:rPr lang="en-US" b="1" dirty="0" smtClean="0"/>
              <a:t> </a:t>
            </a:r>
            <a:r>
              <a:rPr lang="en-US" b="1" dirty="0" err="1" smtClean="0"/>
              <a:t>hlísty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bojí</a:t>
            </a:r>
            <a:r>
              <a:rPr lang="en-US" b="1" dirty="0" smtClean="0"/>
              <a:t>. (Slovak) 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n-US" dirty="0" smtClean="0"/>
              <a:t>Who has been bitten by a snake is afraid even of a worm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329</Words>
  <Application>Microsoft Office PowerPoint</Application>
  <PresentationFormat>Προβολή στην οθόνη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Γλωσσικά  γεγονότα Γνώριζες  ότι...;   ΕΛΛΗΝΙΚΑ</vt:lpstr>
      <vt:lpstr>Γλωσσικά  γεγονότα Γνώριζες  ότι...;     ΑΓΓΛΙΚΑ</vt:lpstr>
      <vt:lpstr>Διαφάνεια 4</vt:lpstr>
      <vt:lpstr>Διαφάνεια 5</vt:lpstr>
      <vt:lpstr>IT’S RAINING CATS AND DOGS </vt:lpstr>
      <vt:lpstr>DON’T CRY OVER SPILT MILK </vt:lpstr>
      <vt:lpstr>TOO MANY COOKS SPOIL THE BROTH</vt:lpstr>
      <vt:lpstr>ONCE BITTEN, TWICE SHY </vt:lpstr>
      <vt:lpstr>THE POT CALLING THE KETTLE BLACK</vt:lpstr>
      <vt:lpstr> DON’T JUDGE A BOOK BY ITS COVER 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Βασίλογλου Νίκη</dc:creator>
  <cp:lastModifiedBy>nvasiloglou</cp:lastModifiedBy>
  <cp:revision>47</cp:revision>
  <dcterms:created xsi:type="dcterms:W3CDTF">2014-12-17T08:31:51Z</dcterms:created>
  <dcterms:modified xsi:type="dcterms:W3CDTF">2015-09-22T10:59:13Z</dcterms:modified>
</cp:coreProperties>
</file>