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60" r:id="rId3"/>
    <p:sldId id="261" r:id="rId4"/>
    <p:sldId id="258" r:id="rId5"/>
    <p:sldId id="259" r:id="rId6"/>
    <p:sldId id="29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4" r:id="rId18"/>
    <p:sldId id="275" r:id="rId19"/>
    <p:sldId id="276" r:id="rId20"/>
    <p:sldId id="288" r:id="rId21"/>
    <p:sldId id="289" r:id="rId22"/>
    <p:sldId id="278" r:id="rId23"/>
    <p:sldId id="287" r:id="rId24"/>
    <p:sldId id="279" r:id="rId25"/>
    <p:sldId id="280" r:id="rId26"/>
    <p:sldId id="286" r:id="rId27"/>
  </p:sldIdLst>
  <p:sldSz cx="9144000" cy="6858000" type="screen4x3"/>
  <p:notesSz cx="6669088" cy="9928225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64D838-3AC2-4169-A6CF-486A53CCBA9A}" type="datetimeFigureOut">
              <a:rPr lang="de-DE" smtClean="0"/>
              <a:pPr/>
              <a:t>22.09.2015</a:t>
            </a:fld>
            <a:endParaRPr 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15907"/>
            <a:ext cx="533527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88F404-A987-4C95-BAFE-A98283770711}" type="slidenum">
              <a:rPr lang="de-DE" smtClean="0"/>
              <a:pPr/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636B1-58C9-4801-A5AE-D9BCF04C7F3D}" type="datetimeFigureOut">
              <a:rPr lang="de-DE" smtClean="0"/>
              <a:pPr/>
              <a:t>22.09.2015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51EC7-53CD-4146-A9AC-5858BEA2CA44}" type="slidenum">
              <a:rPr lang="de-DE" smtClean="0"/>
              <a:pPr/>
              <a:t>‹#›</a:t>
            </a:fld>
            <a:endParaRPr lang="de-DE"/>
          </a:p>
        </p:txBody>
      </p:sp>
      <p:pic>
        <p:nvPicPr>
          <p:cNvPr id="7" name="Picture 6" descr="logo-ECML-2012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038600" y="5867400"/>
            <a:ext cx="2838949" cy="847163"/>
          </a:xfrm>
          <a:prstGeom prst="rect">
            <a:avLst/>
          </a:prstGeom>
        </p:spPr>
      </p:pic>
      <p:pic>
        <p:nvPicPr>
          <p:cNvPr id="8" name="Picture 7" descr="EDL_Logo1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598152" y="5867399"/>
            <a:ext cx="1371600" cy="854613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636B1-58C9-4801-A5AE-D9BCF04C7F3D}" type="datetimeFigureOut">
              <a:rPr lang="de-DE" smtClean="0"/>
              <a:pPr/>
              <a:t>22.09.2015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51EC7-53CD-4146-A9AC-5858BEA2CA44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636B1-58C9-4801-A5AE-D9BCF04C7F3D}" type="datetimeFigureOut">
              <a:rPr lang="de-DE" smtClean="0"/>
              <a:pPr/>
              <a:t>22.09.2015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51EC7-53CD-4146-A9AC-5858BEA2CA44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636B1-58C9-4801-A5AE-D9BCF04C7F3D}" type="datetimeFigureOut">
              <a:rPr lang="de-DE" smtClean="0"/>
              <a:pPr/>
              <a:t>22.09.2015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51EC7-53CD-4146-A9AC-5858BEA2CA44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636B1-58C9-4801-A5AE-D9BCF04C7F3D}" type="datetimeFigureOut">
              <a:rPr lang="de-DE" smtClean="0"/>
              <a:pPr/>
              <a:t>22.09.2015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51EC7-53CD-4146-A9AC-5858BEA2CA44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636B1-58C9-4801-A5AE-D9BCF04C7F3D}" type="datetimeFigureOut">
              <a:rPr lang="de-DE" smtClean="0"/>
              <a:pPr/>
              <a:t>22.09.2015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51EC7-53CD-4146-A9AC-5858BEA2CA44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636B1-58C9-4801-A5AE-D9BCF04C7F3D}" type="datetimeFigureOut">
              <a:rPr lang="de-DE" smtClean="0"/>
              <a:pPr/>
              <a:t>22.09.2015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51EC7-53CD-4146-A9AC-5858BEA2CA44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636B1-58C9-4801-A5AE-D9BCF04C7F3D}" type="datetimeFigureOut">
              <a:rPr lang="de-DE" smtClean="0"/>
              <a:pPr/>
              <a:t>22.09.2015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51EC7-53CD-4146-A9AC-5858BEA2CA44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636B1-58C9-4801-A5AE-D9BCF04C7F3D}" type="datetimeFigureOut">
              <a:rPr lang="de-DE" smtClean="0"/>
              <a:pPr/>
              <a:t>22.09.2015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51EC7-53CD-4146-A9AC-5858BEA2CA44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636B1-58C9-4801-A5AE-D9BCF04C7F3D}" type="datetimeFigureOut">
              <a:rPr lang="de-DE" smtClean="0"/>
              <a:pPr/>
              <a:t>22.09.2015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51EC7-53CD-4146-A9AC-5858BEA2CA44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636B1-58C9-4801-A5AE-D9BCF04C7F3D}" type="datetimeFigureOut">
              <a:rPr lang="de-DE" smtClean="0"/>
              <a:pPr/>
              <a:t>22.09.2015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51EC7-53CD-4146-A9AC-5858BEA2CA44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F636B1-58C9-4801-A5AE-D9BCF04C7F3D}" type="datetimeFigureOut">
              <a:rPr lang="de-DE" smtClean="0"/>
              <a:pPr/>
              <a:t>22.09.2015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451EC7-53CD-4146-A9AC-5858BEA2CA44}" type="slidenum">
              <a:rPr lang="de-DE" smtClean="0"/>
              <a:pPr/>
              <a:t>‹#›</a:t>
            </a:fld>
            <a:endParaRPr lang="de-DE"/>
          </a:p>
        </p:txBody>
      </p:sp>
      <p:pic>
        <p:nvPicPr>
          <p:cNvPr id="7" name="Picture 6" descr="logo-ECML-2012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4038600" y="5867400"/>
            <a:ext cx="2838949" cy="847163"/>
          </a:xfrm>
          <a:prstGeom prst="rect">
            <a:avLst/>
          </a:prstGeom>
        </p:spPr>
      </p:pic>
      <p:pic>
        <p:nvPicPr>
          <p:cNvPr id="8" name="Picture 7" descr="EDL_Logo1.jp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2598152" y="5867399"/>
            <a:ext cx="1371600" cy="854613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1"/>
            <a:ext cx="7772400" cy="3657600"/>
          </a:xfrm>
        </p:spPr>
        <p:txBody>
          <a:bodyPr/>
          <a:lstStyle/>
          <a:p>
            <a:r>
              <a:rPr lang="el-GR" sz="4800" b="1" dirty="0" smtClean="0">
                <a:solidFill>
                  <a:schemeClr val="bg1"/>
                </a:solidFill>
              </a:rPr>
              <a:t>Ευρωπαϊκή μέρα  γλωσσών</a:t>
            </a:r>
            <a:r>
              <a:rPr lang="de-AT" sz="4800" b="1" dirty="0" smtClean="0">
                <a:solidFill>
                  <a:schemeClr val="bg1"/>
                </a:solidFill>
              </a:rPr>
              <a:t/>
            </a:r>
            <a:br>
              <a:rPr lang="de-AT" sz="4800" b="1" dirty="0" smtClean="0">
                <a:solidFill>
                  <a:schemeClr val="bg1"/>
                </a:solidFill>
              </a:rPr>
            </a:br>
            <a:r>
              <a:rPr lang="de-AT" sz="4800" b="1" dirty="0" smtClean="0">
                <a:solidFill>
                  <a:schemeClr val="bg1"/>
                </a:solidFill>
              </a:rPr>
              <a:t>QUIZ </a:t>
            </a:r>
            <a:r>
              <a:rPr lang="de-AT" b="1" dirty="0" smtClean="0"/>
              <a:t/>
            </a:r>
            <a:br>
              <a:rPr lang="de-AT" b="1" dirty="0" smtClean="0"/>
            </a:br>
            <a:endParaRPr lang="de-DE" sz="2800" b="1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3048000"/>
            <a:ext cx="6351588" cy="2169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6248400" cy="54403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l-GR" b="1" dirty="0" smtClean="0"/>
              <a:t>	</a:t>
            </a:r>
            <a:r>
              <a:rPr lang="el-GR" dirty="0" smtClean="0"/>
              <a:t>Ο</a:t>
            </a:r>
            <a:r>
              <a:rPr lang="en-US" dirty="0" smtClean="0"/>
              <a:t> </a:t>
            </a:r>
            <a:r>
              <a:rPr lang="en-US" dirty="0" err="1"/>
              <a:t>Abbé</a:t>
            </a:r>
            <a:r>
              <a:rPr lang="en-US" dirty="0"/>
              <a:t> de </a:t>
            </a:r>
            <a:r>
              <a:rPr lang="en-US" dirty="0" err="1"/>
              <a:t>l'Epée</a:t>
            </a:r>
            <a:r>
              <a:rPr lang="en-US" dirty="0"/>
              <a:t> </a:t>
            </a:r>
            <a:r>
              <a:rPr lang="el-GR" dirty="0" smtClean="0"/>
              <a:t>είναι ο πρώτος που αναγνώρισε τη σημασία της χρήσης μίας νοηματικής γλώσσας για την εκπαίδευση κωφών παιδιών. Θεωρείται ότι συγκέντρωσε την κοινότητα των  </a:t>
            </a:r>
            <a:r>
              <a:rPr lang="en-US" dirty="0" smtClean="0"/>
              <a:t> </a:t>
            </a:r>
            <a:r>
              <a:rPr lang="el-GR" dirty="0" smtClean="0"/>
              <a:t>κωφών και ίδρυσε ένα φορέα που αργότερα εξελίχθηκε στο </a:t>
            </a:r>
            <a:r>
              <a:rPr lang="en-US" dirty="0" err="1" smtClean="0"/>
              <a:t>Institut</a:t>
            </a:r>
            <a:r>
              <a:rPr lang="en-US" dirty="0" smtClean="0"/>
              <a:t> </a:t>
            </a:r>
            <a:r>
              <a:rPr lang="en-US" dirty="0"/>
              <a:t>Saint Jacques </a:t>
            </a:r>
            <a:r>
              <a:rPr lang="en-US" dirty="0" smtClean="0"/>
              <a:t>(</a:t>
            </a:r>
            <a:r>
              <a:rPr lang="el-GR" dirty="0" smtClean="0"/>
              <a:t>το οποίο λειτουργεί ακόμα στο Παρίσι</a:t>
            </a:r>
            <a:r>
              <a:rPr lang="en-US" dirty="0" smtClean="0"/>
              <a:t>). </a:t>
            </a:r>
          </a:p>
          <a:p>
            <a:pPr>
              <a:buNone/>
            </a:pPr>
            <a:endParaRPr lang="en-US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0400" y="1447800"/>
            <a:ext cx="1855787" cy="397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pPr>
              <a:buNone/>
            </a:pPr>
            <a:r>
              <a:rPr lang="de-AT" b="1" dirty="0" smtClean="0">
                <a:solidFill>
                  <a:schemeClr val="bg1"/>
                </a:solidFill>
              </a:rPr>
              <a:t>5. </a:t>
            </a:r>
            <a:r>
              <a:rPr lang="el-GR" b="1" dirty="0" smtClean="0">
                <a:solidFill>
                  <a:schemeClr val="bg1"/>
                </a:solidFill>
              </a:rPr>
              <a:t>Σε ποια χώρα μιλάνε </a:t>
            </a:r>
            <a:r>
              <a:rPr lang="en-US" b="1" dirty="0" err="1" smtClean="0">
                <a:solidFill>
                  <a:schemeClr val="bg1"/>
                </a:solidFill>
              </a:rPr>
              <a:t>Cymraeg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l-GR" b="1" dirty="0" smtClean="0">
                <a:solidFill>
                  <a:schemeClr val="bg1"/>
                </a:solidFill>
              </a:rPr>
              <a:t>;</a:t>
            </a:r>
            <a:endParaRPr lang="en-US" b="1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a. </a:t>
            </a:r>
            <a:r>
              <a:rPr lang="el-GR" dirty="0" smtClean="0"/>
              <a:t>Στα νησιά </a:t>
            </a:r>
            <a:r>
              <a:rPr lang="el-GR" dirty="0" err="1" smtClean="0"/>
              <a:t>Φαρόε</a:t>
            </a:r>
            <a:endParaRPr lang="en-US" dirty="0" smtClean="0"/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b. </a:t>
            </a:r>
            <a:r>
              <a:rPr lang="el-GR" dirty="0" smtClean="0"/>
              <a:t>Στην Ουαλία</a:t>
            </a:r>
            <a:endParaRPr lang="en-US" dirty="0" smtClean="0"/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c. </a:t>
            </a:r>
            <a:r>
              <a:rPr lang="el-GR" dirty="0" smtClean="0"/>
              <a:t>Στη Σκωτία </a:t>
            </a:r>
            <a:endParaRPr lang="en-US" dirty="0" smtClean="0"/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d. </a:t>
            </a:r>
            <a:r>
              <a:rPr lang="el-GR" dirty="0" smtClean="0"/>
              <a:t>Στην Ιρλανδία</a:t>
            </a:r>
            <a:endParaRPr lang="de-DE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762000"/>
            <a:ext cx="3352800" cy="467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1"/>
            <a:ext cx="6324600" cy="4572000"/>
          </a:xfrm>
        </p:spPr>
        <p:txBody>
          <a:bodyPr>
            <a:normAutofit fontScale="92500"/>
          </a:bodyPr>
          <a:lstStyle/>
          <a:p>
            <a:pPr algn="just">
              <a:buNone/>
            </a:pPr>
            <a:r>
              <a:rPr lang="en-US" b="1" dirty="0" smtClean="0"/>
              <a:t>	</a:t>
            </a:r>
            <a:r>
              <a:rPr lang="en-US" b="1" dirty="0" err="1" smtClean="0"/>
              <a:t>Cymraeg</a:t>
            </a:r>
            <a:r>
              <a:rPr lang="en-US" dirty="0" smtClean="0"/>
              <a:t> </a:t>
            </a:r>
            <a:r>
              <a:rPr lang="el-GR" dirty="0" smtClean="0"/>
              <a:t>λέγεται η </a:t>
            </a:r>
            <a:r>
              <a:rPr lang="el-GR" dirty="0" err="1" smtClean="0"/>
              <a:t>Γαελική</a:t>
            </a:r>
            <a:r>
              <a:rPr lang="el-GR" dirty="0" smtClean="0"/>
              <a:t> γλώσσα που μιλιέται στην Ουαλία.</a:t>
            </a:r>
            <a:endParaRPr lang="en-US" dirty="0" smtClean="0"/>
          </a:p>
          <a:p>
            <a:pPr algn="just">
              <a:buNone/>
            </a:pPr>
            <a:endParaRPr lang="en-US" dirty="0" smtClean="0"/>
          </a:p>
          <a:p>
            <a:pPr algn="just">
              <a:buNone/>
            </a:pPr>
            <a:r>
              <a:rPr lang="en-US" dirty="0" smtClean="0"/>
              <a:t>    </a:t>
            </a:r>
            <a:r>
              <a:rPr lang="en-US" i="1" dirty="0" err="1" smtClean="0">
                <a:solidFill>
                  <a:schemeClr val="bg1"/>
                </a:solidFill>
              </a:rPr>
              <a:t>Spreagtar</a:t>
            </a:r>
            <a:r>
              <a:rPr lang="en-US" i="1" dirty="0" smtClean="0">
                <a:solidFill>
                  <a:schemeClr val="bg1"/>
                </a:solidFill>
              </a:rPr>
              <a:t> 800 </a:t>
            </a:r>
            <a:r>
              <a:rPr lang="en-US" i="1" dirty="0" err="1" smtClean="0">
                <a:solidFill>
                  <a:schemeClr val="bg1"/>
                </a:solidFill>
              </a:rPr>
              <a:t>milliún</a:t>
            </a:r>
            <a:r>
              <a:rPr lang="en-US" i="1" dirty="0" smtClean="0">
                <a:solidFill>
                  <a:schemeClr val="bg1"/>
                </a:solidFill>
              </a:rPr>
              <a:t> </a:t>
            </a:r>
            <a:r>
              <a:rPr lang="en-US" i="1" dirty="0" err="1" smtClean="0">
                <a:solidFill>
                  <a:schemeClr val="bg1"/>
                </a:solidFill>
              </a:rPr>
              <a:t>Eorpach</a:t>
            </a:r>
            <a:r>
              <a:rPr lang="en-US" i="1" dirty="0" smtClean="0">
                <a:solidFill>
                  <a:schemeClr val="bg1"/>
                </a:solidFill>
              </a:rPr>
              <a:t> a </a:t>
            </a:r>
            <a:r>
              <a:rPr lang="en-US" i="1" dirty="0" err="1" smtClean="0">
                <a:solidFill>
                  <a:schemeClr val="bg1"/>
                </a:solidFill>
              </a:rPr>
              <a:t>bhfuil</a:t>
            </a:r>
            <a:r>
              <a:rPr lang="en-US" i="1" dirty="0" smtClean="0">
                <a:solidFill>
                  <a:schemeClr val="bg1"/>
                </a:solidFill>
              </a:rPr>
              <a:t> </a:t>
            </a:r>
            <a:r>
              <a:rPr lang="en-US" i="1" dirty="0" err="1" smtClean="0">
                <a:solidFill>
                  <a:schemeClr val="bg1"/>
                </a:solidFill>
              </a:rPr>
              <a:t>ionadaíocht</a:t>
            </a:r>
            <a:r>
              <a:rPr lang="en-US" i="1" dirty="0" smtClean="0">
                <a:solidFill>
                  <a:schemeClr val="bg1"/>
                </a:solidFill>
              </a:rPr>
              <a:t> </a:t>
            </a:r>
            <a:r>
              <a:rPr lang="en-US" i="1" dirty="0" err="1" smtClean="0">
                <a:solidFill>
                  <a:schemeClr val="bg1"/>
                </a:solidFill>
              </a:rPr>
              <a:t>acu</a:t>
            </a:r>
            <a:r>
              <a:rPr lang="en-US" i="1" dirty="0" smtClean="0">
                <a:solidFill>
                  <a:schemeClr val="bg1"/>
                </a:solidFill>
              </a:rPr>
              <a:t> </a:t>
            </a:r>
            <a:r>
              <a:rPr lang="en-US" i="1" dirty="0" err="1" smtClean="0">
                <a:solidFill>
                  <a:schemeClr val="bg1"/>
                </a:solidFill>
              </a:rPr>
              <a:t>i</a:t>
            </a:r>
            <a:r>
              <a:rPr lang="en-US" i="1" dirty="0" smtClean="0">
                <a:solidFill>
                  <a:schemeClr val="bg1"/>
                </a:solidFill>
              </a:rPr>
              <a:t> 47 </a:t>
            </a:r>
            <a:r>
              <a:rPr lang="en-US" i="1" dirty="0" err="1" smtClean="0">
                <a:solidFill>
                  <a:schemeClr val="bg1"/>
                </a:solidFill>
              </a:rPr>
              <a:t>mballstát</a:t>
            </a:r>
            <a:r>
              <a:rPr lang="en-US" i="1" dirty="0" smtClean="0">
                <a:solidFill>
                  <a:schemeClr val="bg1"/>
                </a:solidFill>
              </a:rPr>
              <a:t> de </a:t>
            </a:r>
            <a:r>
              <a:rPr lang="en-US" i="1" dirty="0" err="1" smtClean="0">
                <a:solidFill>
                  <a:schemeClr val="bg1"/>
                </a:solidFill>
              </a:rPr>
              <a:t>chuid</a:t>
            </a:r>
            <a:r>
              <a:rPr lang="en-US" i="1" dirty="0" smtClean="0">
                <a:solidFill>
                  <a:schemeClr val="bg1"/>
                </a:solidFill>
              </a:rPr>
              <a:t> </a:t>
            </a:r>
            <a:r>
              <a:rPr lang="en-US" i="1" dirty="0" err="1" smtClean="0">
                <a:solidFill>
                  <a:schemeClr val="bg1"/>
                </a:solidFill>
              </a:rPr>
              <a:t>na</a:t>
            </a:r>
            <a:r>
              <a:rPr lang="en-US" i="1" dirty="0" smtClean="0">
                <a:solidFill>
                  <a:schemeClr val="bg1"/>
                </a:solidFill>
              </a:rPr>
              <a:t> </a:t>
            </a:r>
            <a:r>
              <a:rPr lang="en-US" i="1" dirty="0" err="1" smtClean="0">
                <a:solidFill>
                  <a:schemeClr val="bg1"/>
                </a:solidFill>
              </a:rPr>
              <a:t>Comhairle</a:t>
            </a:r>
            <a:r>
              <a:rPr lang="en-US" i="1" dirty="0" smtClean="0">
                <a:solidFill>
                  <a:schemeClr val="bg1"/>
                </a:solidFill>
              </a:rPr>
              <a:t> </a:t>
            </a:r>
            <a:r>
              <a:rPr lang="en-US" i="1" dirty="0" err="1" smtClean="0">
                <a:solidFill>
                  <a:schemeClr val="bg1"/>
                </a:solidFill>
              </a:rPr>
              <a:t>Eorpaí</a:t>
            </a:r>
            <a:r>
              <a:rPr lang="en-US" i="1" dirty="0" smtClean="0">
                <a:solidFill>
                  <a:schemeClr val="bg1"/>
                </a:solidFill>
              </a:rPr>
              <a:t> le </a:t>
            </a:r>
            <a:r>
              <a:rPr lang="en-US" i="1" dirty="0" err="1" smtClean="0">
                <a:solidFill>
                  <a:schemeClr val="bg1"/>
                </a:solidFill>
              </a:rPr>
              <a:t>tuilleadh</a:t>
            </a:r>
            <a:r>
              <a:rPr lang="en-US" i="1" dirty="0" smtClean="0">
                <a:solidFill>
                  <a:schemeClr val="bg1"/>
                </a:solidFill>
              </a:rPr>
              <a:t> </a:t>
            </a:r>
            <a:r>
              <a:rPr lang="en-US" i="1" dirty="0" err="1" smtClean="0">
                <a:solidFill>
                  <a:schemeClr val="bg1"/>
                </a:solidFill>
              </a:rPr>
              <a:t>teangacha</a:t>
            </a:r>
            <a:r>
              <a:rPr lang="en-US" i="1" dirty="0" smtClean="0">
                <a:solidFill>
                  <a:schemeClr val="bg1"/>
                </a:solidFill>
              </a:rPr>
              <a:t> a </a:t>
            </a:r>
            <a:r>
              <a:rPr lang="en-US" i="1" dirty="0" err="1" smtClean="0">
                <a:solidFill>
                  <a:schemeClr val="bg1"/>
                </a:solidFill>
              </a:rPr>
              <a:t>fhoghlaim</a:t>
            </a:r>
            <a:r>
              <a:rPr lang="en-US" i="1" dirty="0" smtClean="0">
                <a:solidFill>
                  <a:schemeClr val="bg1"/>
                </a:solidFill>
              </a:rPr>
              <a:t>, is </a:t>
            </a:r>
            <a:r>
              <a:rPr lang="en-US" i="1" dirty="0" err="1" smtClean="0">
                <a:solidFill>
                  <a:schemeClr val="bg1"/>
                </a:solidFill>
              </a:rPr>
              <a:t>cuma</a:t>
            </a:r>
            <a:r>
              <a:rPr lang="en-US" i="1" dirty="0" smtClean="0">
                <a:solidFill>
                  <a:schemeClr val="bg1"/>
                </a:solidFill>
              </a:rPr>
              <a:t> </a:t>
            </a:r>
            <a:r>
              <a:rPr lang="en-US" i="1" dirty="0" err="1" smtClean="0">
                <a:solidFill>
                  <a:schemeClr val="bg1"/>
                </a:solidFill>
              </a:rPr>
              <a:t>cén</a:t>
            </a:r>
            <a:r>
              <a:rPr lang="en-US" i="1" dirty="0" smtClean="0">
                <a:solidFill>
                  <a:schemeClr val="bg1"/>
                </a:solidFill>
              </a:rPr>
              <a:t> </a:t>
            </a:r>
            <a:r>
              <a:rPr lang="en-US" i="1" dirty="0" err="1" smtClean="0">
                <a:solidFill>
                  <a:schemeClr val="bg1"/>
                </a:solidFill>
              </a:rPr>
              <a:t>aois</a:t>
            </a:r>
            <a:r>
              <a:rPr lang="en-US" i="1" dirty="0" smtClean="0">
                <a:solidFill>
                  <a:schemeClr val="bg1"/>
                </a:solidFill>
              </a:rPr>
              <a:t> </a:t>
            </a:r>
            <a:r>
              <a:rPr lang="en-US" i="1" dirty="0" err="1" smtClean="0">
                <a:solidFill>
                  <a:schemeClr val="bg1"/>
                </a:solidFill>
              </a:rPr>
              <a:t>iad</a:t>
            </a:r>
            <a:r>
              <a:rPr lang="en-US" i="1" dirty="0" smtClean="0">
                <a:solidFill>
                  <a:schemeClr val="bg1"/>
                </a:solidFill>
              </a:rPr>
              <a:t> </a:t>
            </a:r>
            <a:r>
              <a:rPr lang="en-US" i="1" dirty="0" err="1" smtClean="0">
                <a:solidFill>
                  <a:schemeClr val="bg1"/>
                </a:solidFill>
              </a:rPr>
              <a:t>agus</a:t>
            </a:r>
            <a:r>
              <a:rPr lang="en-US" i="1" dirty="0" smtClean="0">
                <a:solidFill>
                  <a:schemeClr val="bg1"/>
                </a:solidFill>
              </a:rPr>
              <a:t> is </a:t>
            </a:r>
            <a:r>
              <a:rPr lang="en-US" i="1" dirty="0" err="1" smtClean="0">
                <a:solidFill>
                  <a:schemeClr val="bg1"/>
                </a:solidFill>
              </a:rPr>
              <a:t>cuma</a:t>
            </a:r>
            <a:r>
              <a:rPr lang="en-US" i="1" dirty="0" smtClean="0">
                <a:solidFill>
                  <a:schemeClr val="bg1"/>
                </a:solidFill>
              </a:rPr>
              <a:t> an </a:t>
            </a:r>
            <a:r>
              <a:rPr lang="en-US" i="1" dirty="0" err="1" smtClean="0">
                <a:solidFill>
                  <a:schemeClr val="bg1"/>
                </a:solidFill>
              </a:rPr>
              <a:t>ar</a:t>
            </a:r>
            <a:r>
              <a:rPr lang="en-US" i="1" dirty="0" smtClean="0">
                <a:solidFill>
                  <a:schemeClr val="bg1"/>
                </a:solidFill>
              </a:rPr>
              <a:t> </a:t>
            </a:r>
            <a:r>
              <a:rPr lang="en-US" i="1" dirty="0" err="1" smtClean="0">
                <a:solidFill>
                  <a:schemeClr val="bg1"/>
                </a:solidFill>
              </a:rPr>
              <a:t>scoil</a:t>
            </a:r>
            <a:r>
              <a:rPr lang="en-US" i="1" dirty="0" smtClean="0">
                <a:solidFill>
                  <a:schemeClr val="bg1"/>
                </a:solidFill>
              </a:rPr>
              <a:t> </a:t>
            </a:r>
            <a:r>
              <a:rPr lang="en-US" i="1" dirty="0" err="1" smtClean="0">
                <a:solidFill>
                  <a:schemeClr val="bg1"/>
                </a:solidFill>
              </a:rPr>
              <a:t>nó</a:t>
            </a:r>
            <a:r>
              <a:rPr lang="en-US" i="1" dirty="0" smtClean="0">
                <a:solidFill>
                  <a:schemeClr val="bg1"/>
                </a:solidFill>
              </a:rPr>
              <a:t> </a:t>
            </a:r>
            <a:r>
              <a:rPr lang="en-US" i="1" dirty="0" err="1" smtClean="0">
                <a:solidFill>
                  <a:schemeClr val="bg1"/>
                </a:solidFill>
              </a:rPr>
              <a:t>lasmuigh</a:t>
            </a:r>
            <a:r>
              <a:rPr lang="en-US" i="1" dirty="0" smtClean="0">
                <a:solidFill>
                  <a:schemeClr val="bg1"/>
                </a:solidFill>
              </a:rPr>
              <a:t> </a:t>
            </a:r>
            <a:r>
              <a:rPr lang="en-US" i="1" dirty="0" err="1" smtClean="0">
                <a:solidFill>
                  <a:schemeClr val="bg1"/>
                </a:solidFill>
              </a:rPr>
              <a:t>di</a:t>
            </a:r>
            <a:r>
              <a:rPr lang="en-US" i="1" dirty="0" smtClean="0">
                <a:solidFill>
                  <a:schemeClr val="bg1"/>
                </a:solidFill>
              </a:rPr>
              <a:t>. </a:t>
            </a:r>
            <a:endParaRPr lang="de-AT" i="1" dirty="0" smtClean="0">
              <a:solidFill>
                <a:schemeClr val="bg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762000"/>
            <a:ext cx="3352800" cy="467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3200" y="685800"/>
            <a:ext cx="5943600" cy="5440363"/>
          </a:xfrm>
        </p:spPr>
        <p:txBody>
          <a:bodyPr/>
          <a:lstStyle/>
          <a:p>
            <a:pPr>
              <a:buNone/>
            </a:pPr>
            <a:r>
              <a:rPr lang="de-AT" b="1" dirty="0" smtClean="0">
                <a:solidFill>
                  <a:schemeClr val="bg1"/>
                </a:solidFill>
              </a:rPr>
              <a:t>6. </a:t>
            </a:r>
            <a:r>
              <a:rPr lang="el-GR" b="1" dirty="0" smtClean="0">
                <a:solidFill>
                  <a:schemeClr val="bg1"/>
                </a:solidFill>
              </a:rPr>
              <a:t>Η Νοηματική είναι διεθνής γλώσσα</a:t>
            </a:r>
            <a:r>
              <a:rPr lang="en-US" b="1" dirty="0" smtClean="0">
                <a:solidFill>
                  <a:schemeClr val="bg1"/>
                </a:solidFill>
              </a:rPr>
              <a:t>. – </a:t>
            </a:r>
            <a:r>
              <a:rPr lang="el-GR" b="1" dirty="0" smtClean="0">
                <a:solidFill>
                  <a:schemeClr val="bg1"/>
                </a:solidFill>
              </a:rPr>
              <a:t>σωστό ή λάθος;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a. </a:t>
            </a:r>
            <a:r>
              <a:rPr lang="el-GR" dirty="0" smtClean="0"/>
              <a:t>σωστό</a:t>
            </a:r>
            <a:endParaRPr lang="en-US" dirty="0" smtClean="0"/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b. </a:t>
            </a:r>
            <a:r>
              <a:rPr lang="el-GR" dirty="0" smtClean="0"/>
              <a:t>λάθος</a:t>
            </a:r>
            <a:endParaRPr lang="de-DE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219200"/>
            <a:ext cx="2136205" cy="414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2200" y="152400"/>
            <a:ext cx="6400800" cy="57451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l-GR" b="1" dirty="0" smtClean="0"/>
              <a:t>    Λάθος</a:t>
            </a:r>
            <a:r>
              <a:rPr lang="en-US" b="1" dirty="0" smtClean="0"/>
              <a:t>. </a:t>
            </a:r>
            <a:r>
              <a:rPr lang="el-GR" dirty="0" smtClean="0"/>
              <a:t>Υπάρχουν πολλές εκδοχές της Νοηματικής και μάλιστα </a:t>
            </a:r>
            <a:r>
              <a:rPr lang="el-GR" b="1" dirty="0" smtClean="0"/>
              <a:t>μπορεί να υπάρχει και πάνω  από μία νοηματική γλώσσα σε μία χώρα, </a:t>
            </a:r>
            <a:r>
              <a:rPr lang="el-GR" dirty="0" smtClean="0"/>
              <a:t>όπως συμβαίνει  και με τις ομιλούμενες γλώσσες. </a:t>
            </a:r>
            <a:endParaRPr lang="en-US" sz="2000" dirty="0" smtClean="0"/>
          </a:p>
          <a:p>
            <a:pPr algn="just">
              <a:buNone/>
            </a:pPr>
            <a:r>
              <a:rPr lang="en-US" sz="2000" dirty="0" smtClean="0"/>
              <a:t>	</a:t>
            </a:r>
            <a:r>
              <a:rPr lang="el-GR" sz="2000" dirty="0" smtClean="0"/>
              <a:t>Για </a:t>
            </a:r>
            <a:r>
              <a:rPr lang="el-GR" sz="2000" dirty="0" smtClean="0"/>
              <a:t>παράδειγμα, υπάρχουν </a:t>
            </a:r>
            <a:r>
              <a:rPr lang="el-GR" sz="2000" b="1" dirty="0" smtClean="0"/>
              <a:t>δύο νοηματικές γλώσσες στο Βέλγιο</a:t>
            </a:r>
            <a:r>
              <a:rPr lang="el-GR" sz="2000" dirty="0" smtClean="0"/>
              <a:t> </a:t>
            </a:r>
            <a:r>
              <a:rPr lang="en-US" sz="2000" dirty="0" smtClean="0"/>
              <a:t>(</a:t>
            </a:r>
            <a:r>
              <a:rPr lang="el-GR" sz="2000" dirty="0" smtClean="0"/>
              <a:t>η Γαλλική Βελγική Νοηματική Γλώσσα και η Φλαμανδική Βελγική Νοηματική Γλώσσα</a:t>
            </a:r>
            <a:r>
              <a:rPr lang="en-US" sz="2000" dirty="0" smtClean="0"/>
              <a:t>) </a:t>
            </a:r>
            <a:r>
              <a:rPr lang="el-GR" sz="2000" dirty="0" smtClean="0"/>
              <a:t>και στην Ισπανία</a:t>
            </a:r>
            <a:r>
              <a:rPr lang="en-US" sz="2000" dirty="0" smtClean="0"/>
              <a:t> (</a:t>
            </a:r>
            <a:r>
              <a:rPr lang="el-GR" sz="2000" dirty="0" smtClean="0"/>
              <a:t>η Ισπανική Νοηματική Γλώσσα και η </a:t>
            </a:r>
            <a:r>
              <a:rPr lang="el-GR" sz="2000" dirty="0" err="1" smtClean="0"/>
              <a:t>Καταλανική</a:t>
            </a:r>
            <a:r>
              <a:rPr lang="el-GR" sz="2000" dirty="0" smtClean="0"/>
              <a:t> Νοηματική Γλώσσα</a:t>
            </a:r>
            <a:r>
              <a:rPr lang="en-US" sz="2000" dirty="0" smtClean="0"/>
              <a:t>). </a:t>
            </a:r>
          </a:p>
          <a:p>
            <a:pPr algn="just">
              <a:buNone/>
            </a:pPr>
            <a:r>
              <a:rPr lang="en-US" sz="2000" dirty="0" smtClean="0"/>
              <a:t>	</a:t>
            </a:r>
            <a:r>
              <a:rPr lang="el-GR" sz="2000" dirty="0" smtClean="0"/>
              <a:t>Επίσης</a:t>
            </a:r>
            <a:r>
              <a:rPr lang="en-US" sz="2000" dirty="0" smtClean="0"/>
              <a:t>, </a:t>
            </a:r>
            <a:r>
              <a:rPr lang="el-GR" sz="2000" dirty="0" smtClean="0"/>
              <a:t>υπάρχουν και διαφορετικές νοηματικές γλώσσες σε χώρες με κοινή ομιλούμενη γλώσσα όπως η Ιρλανδία και το ΗΒ</a:t>
            </a:r>
            <a:r>
              <a:rPr lang="en-US" sz="2000" dirty="0" smtClean="0"/>
              <a:t>. </a:t>
            </a:r>
            <a:r>
              <a:rPr lang="el-GR" sz="2000" dirty="0" smtClean="0"/>
              <a:t>Αυτό οφείλεται στον διαφορετικό τρόπο που επηρεάζουν τις γλώσσες οι ιστορικές εξελίξεις.  </a:t>
            </a:r>
            <a:endParaRPr lang="de-DE" sz="2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219200"/>
            <a:ext cx="2136205" cy="414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6477000" cy="5592763"/>
          </a:xfrm>
        </p:spPr>
        <p:txBody>
          <a:bodyPr/>
          <a:lstStyle/>
          <a:p>
            <a:pPr algn="just">
              <a:buNone/>
            </a:pPr>
            <a:r>
              <a:rPr lang="de-AT" b="1" dirty="0" smtClean="0">
                <a:solidFill>
                  <a:schemeClr val="bg1"/>
                </a:solidFill>
              </a:rPr>
              <a:t>7. </a:t>
            </a:r>
            <a:r>
              <a:rPr lang="el-GR" b="1" dirty="0" smtClean="0">
                <a:solidFill>
                  <a:schemeClr val="bg1"/>
                </a:solidFill>
              </a:rPr>
              <a:t>Σε ποια χώρα μιλιούνται οι περισσότερες γλώσσες</a:t>
            </a:r>
            <a:r>
              <a:rPr lang="en-US" b="1" dirty="0" smtClean="0">
                <a:solidFill>
                  <a:schemeClr val="bg1"/>
                </a:solidFill>
              </a:rPr>
              <a:t>?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a. </a:t>
            </a:r>
            <a:r>
              <a:rPr lang="el-GR" dirty="0" smtClean="0"/>
              <a:t>Ρωσία</a:t>
            </a:r>
            <a:endParaRPr lang="en-US" dirty="0" smtClean="0"/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b. </a:t>
            </a:r>
            <a:r>
              <a:rPr lang="el-GR" dirty="0" smtClean="0"/>
              <a:t>Κίνα</a:t>
            </a:r>
            <a:endParaRPr lang="en-US" dirty="0" smtClean="0"/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c. </a:t>
            </a:r>
            <a:r>
              <a:rPr lang="el-GR" dirty="0" smtClean="0"/>
              <a:t>Γερμανία</a:t>
            </a:r>
            <a:endParaRPr lang="en-US" dirty="0" smtClean="0"/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d. </a:t>
            </a:r>
            <a:r>
              <a:rPr lang="el-GR" dirty="0" smtClean="0"/>
              <a:t>Νορβηγία</a:t>
            </a:r>
            <a:endParaRPr lang="en-US" dirty="0" smtClean="0"/>
          </a:p>
          <a:p>
            <a:pPr>
              <a:buNone/>
            </a:pPr>
            <a:endParaRPr lang="de-DE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990600"/>
            <a:ext cx="2097087" cy="431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6858000" cy="5516563"/>
          </a:xfrm>
        </p:spPr>
        <p:txBody>
          <a:bodyPr/>
          <a:lstStyle/>
          <a:p>
            <a:pPr>
              <a:buNone/>
            </a:pPr>
            <a:r>
              <a:rPr lang="el-GR" dirty="0" smtClean="0"/>
              <a:t>	Στην επικράτεια της</a:t>
            </a:r>
            <a:r>
              <a:rPr lang="el-GR" b="1" dirty="0" smtClean="0"/>
              <a:t> Ρωσίας</a:t>
            </a:r>
            <a:r>
              <a:rPr lang="en-US" dirty="0" smtClean="0"/>
              <a:t> </a:t>
            </a:r>
            <a:r>
              <a:rPr lang="en-US" dirty="0"/>
              <a:t>(148 </a:t>
            </a:r>
            <a:r>
              <a:rPr lang="el-GR" dirty="0" smtClean="0"/>
              <a:t>εκατομμύρια κάτοικοι</a:t>
            </a:r>
            <a:r>
              <a:rPr lang="en-US" dirty="0" smtClean="0"/>
              <a:t>) </a:t>
            </a:r>
            <a:r>
              <a:rPr lang="el-GR" dirty="0" smtClean="0"/>
              <a:t>μιλιούνται οι περισσότερες γλώσσες από</a:t>
            </a:r>
            <a:r>
              <a:rPr lang="en-US" dirty="0" smtClean="0"/>
              <a:t> </a:t>
            </a:r>
            <a:r>
              <a:rPr lang="en-US" b="1" dirty="0"/>
              <a:t>130 </a:t>
            </a:r>
            <a:r>
              <a:rPr lang="el-GR" b="1" dirty="0" smtClean="0"/>
              <a:t>ως</a:t>
            </a:r>
            <a:r>
              <a:rPr lang="en-US" b="1" dirty="0" smtClean="0"/>
              <a:t> </a:t>
            </a:r>
            <a:r>
              <a:rPr lang="en-US" b="1" dirty="0"/>
              <a:t>200 </a:t>
            </a:r>
            <a:r>
              <a:rPr lang="el-GR" dirty="0" smtClean="0"/>
              <a:t>(ανάλογα τα κριτήρια).</a:t>
            </a:r>
            <a:endParaRPr lang="en-US" dirty="0" smtClean="0"/>
          </a:p>
          <a:p>
            <a:pPr>
              <a:buNone/>
            </a:pPr>
            <a:endParaRPr lang="de-DE" dirty="0"/>
          </a:p>
        </p:txBody>
      </p:sp>
      <p:pic>
        <p:nvPicPr>
          <p:cNvPr id="4" name="Picture 3" descr="Russi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1" y="2819400"/>
            <a:ext cx="4038600" cy="2554482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990600"/>
            <a:ext cx="2097087" cy="431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3200" y="762000"/>
            <a:ext cx="6096000" cy="5364163"/>
          </a:xfrm>
        </p:spPr>
        <p:txBody>
          <a:bodyPr/>
          <a:lstStyle/>
          <a:p>
            <a:pPr>
              <a:buNone/>
            </a:pPr>
            <a:r>
              <a:rPr lang="de-AT" b="1" dirty="0" smtClean="0">
                <a:solidFill>
                  <a:schemeClr val="bg1"/>
                </a:solidFill>
              </a:rPr>
              <a:t>8. </a:t>
            </a:r>
            <a:r>
              <a:rPr lang="el-GR" b="1" dirty="0" smtClean="0">
                <a:solidFill>
                  <a:schemeClr val="bg1"/>
                </a:solidFill>
              </a:rPr>
              <a:t>Πόσες λέξεις περιέχει το λεξιλόγιο ενός ατόμου; </a:t>
            </a:r>
            <a:r>
              <a:rPr lang="de-AT" b="1" dirty="0" smtClean="0">
                <a:solidFill>
                  <a:schemeClr val="bg1"/>
                </a:solidFill>
              </a:rPr>
              <a:t> </a:t>
            </a:r>
          </a:p>
          <a:p>
            <a:pPr>
              <a:buNone/>
            </a:pPr>
            <a:endParaRPr lang="de-AT" dirty="0" smtClean="0"/>
          </a:p>
          <a:p>
            <a:pPr>
              <a:buNone/>
            </a:pPr>
            <a:r>
              <a:rPr lang="de-AT" dirty="0" smtClean="0"/>
              <a:t>	a. 30.000 </a:t>
            </a:r>
            <a:r>
              <a:rPr lang="el-GR" dirty="0" smtClean="0"/>
              <a:t>λέξεις</a:t>
            </a:r>
            <a:endParaRPr lang="de-AT" dirty="0" smtClean="0"/>
          </a:p>
          <a:p>
            <a:pPr>
              <a:buNone/>
            </a:pPr>
            <a:r>
              <a:rPr lang="de-AT" dirty="0" smtClean="0"/>
              <a:t>	b. 50.000 </a:t>
            </a:r>
            <a:r>
              <a:rPr lang="el-GR" dirty="0" smtClean="0"/>
              <a:t>λέξεις</a:t>
            </a:r>
            <a:endParaRPr lang="de-AT" dirty="0" smtClean="0"/>
          </a:p>
          <a:p>
            <a:pPr>
              <a:buNone/>
            </a:pPr>
            <a:r>
              <a:rPr lang="de-AT" dirty="0" smtClean="0"/>
              <a:t>	c. 150.000 </a:t>
            </a:r>
            <a:r>
              <a:rPr lang="el-GR" dirty="0" smtClean="0"/>
              <a:t>λέξεις</a:t>
            </a:r>
            <a:endParaRPr lang="de-AT" dirty="0" smtClean="0"/>
          </a:p>
          <a:p>
            <a:pPr>
              <a:buNone/>
            </a:pPr>
            <a:r>
              <a:rPr lang="de-AT" dirty="0" smtClean="0"/>
              <a:t>	d. 9.000 </a:t>
            </a:r>
            <a:r>
              <a:rPr lang="el-GR" dirty="0" smtClean="0"/>
              <a:t>λέξεις</a:t>
            </a:r>
            <a:endParaRPr lang="de-DE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226850"/>
            <a:ext cx="2037324" cy="410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2200" y="457200"/>
            <a:ext cx="6324600" cy="5668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l-GR" sz="2800" dirty="0" smtClean="0"/>
              <a:t>	Οι λέξεις που ένα άτομο χρησιμοποιεί - ενεργητικό λεξιλόγιο - φτάνουν τις 50.000. Οι λέξεις που ξέρει αλλά δεν χρησιμοποιεί - παθητικό λεξιλόγιο – είναι λίγο περισσότερες</a:t>
            </a:r>
            <a:r>
              <a:rPr lang="en-US" sz="2800" dirty="0" smtClean="0"/>
              <a:t>. </a:t>
            </a:r>
            <a:endParaRPr lang="el-GR" sz="2800" dirty="0" smtClean="0"/>
          </a:p>
          <a:p>
            <a:pPr>
              <a:buNone/>
            </a:pPr>
            <a:r>
              <a:rPr lang="el-GR" sz="2800" dirty="0" smtClean="0"/>
              <a:t>	Στις καθημερινές συζητήσεις χρησιμοποιούμε μικρό αριθμό λέξεων, αλλά με μεγάλη συχνότητα</a:t>
            </a:r>
            <a:r>
              <a:rPr lang="en-US" sz="2800" dirty="0" smtClean="0"/>
              <a:t>. </a:t>
            </a:r>
          </a:p>
          <a:p>
            <a:pPr algn="just">
              <a:buNone/>
            </a:pPr>
            <a:r>
              <a:rPr lang="el-GR" sz="2800" dirty="0" smtClean="0"/>
              <a:t>	Υπολογίζεται ότι ένα άτομο 21 ενός ετών έχει προφέρει περίπου 50 εκατομμύρια λέξεις. </a:t>
            </a:r>
            <a:endParaRPr lang="de-DE" sz="2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226850"/>
            <a:ext cx="2037324" cy="410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0" y="381001"/>
            <a:ext cx="6629400" cy="5105400"/>
          </a:xfrm>
        </p:spPr>
        <p:txBody>
          <a:bodyPr anchor="t">
            <a:normAutofit/>
          </a:bodyPr>
          <a:lstStyle/>
          <a:p>
            <a:pPr>
              <a:buNone/>
            </a:pPr>
            <a:r>
              <a:rPr lang="de-AT" b="1" dirty="0" smtClean="0">
                <a:solidFill>
                  <a:schemeClr val="bg1"/>
                </a:solidFill>
              </a:rPr>
              <a:t>9. </a:t>
            </a:r>
            <a:r>
              <a:rPr lang="el-GR" b="1" dirty="0" smtClean="0">
                <a:solidFill>
                  <a:schemeClr val="bg1"/>
                </a:solidFill>
              </a:rPr>
              <a:t>Ποιο από τα παρακάτω είναι σωστό; </a:t>
            </a:r>
          </a:p>
          <a:p>
            <a:pPr>
              <a:buNone/>
            </a:pPr>
            <a:endParaRPr lang="de-AT" sz="2400" dirty="0" smtClean="0"/>
          </a:p>
          <a:p>
            <a:pPr marL="514350" indent="-514350">
              <a:buAutoNum type="alphaLcPeriod"/>
            </a:pPr>
            <a:r>
              <a:rPr lang="el-GR" sz="2400" dirty="0" smtClean="0"/>
              <a:t>Τα Ρουμανικά και τα Βουλγαρικά είναι λατινογενείς γλώσσες.</a:t>
            </a:r>
          </a:p>
          <a:p>
            <a:pPr marL="514350" indent="-514350">
              <a:buAutoNum type="alphaLcPeriod"/>
            </a:pPr>
            <a:r>
              <a:rPr lang="el-GR" sz="2400" dirty="0" smtClean="0"/>
              <a:t>Τα Δανέζικα και η </a:t>
            </a:r>
            <a:r>
              <a:rPr lang="el-GR" sz="2400" dirty="0" err="1" smtClean="0"/>
              <a:t>Φεροϊκή</a:t>
            </a:r>
            <a:r>
              <a:rPr lang="el-GR" sz="2400" dirty="0" smtClean="0"/>
              <a:t> γλώσσα είναι σλαβικές γλώσσες.</a:t>
            </a:r>
          </a:p>
          <a:p>
            <a:pPr marL="514350" indent="-514350">
              <a:buAutoNum type="alphaLcPeriod"/>
            </a:pPr>
            <a:r>
              <a:rPr lang="el-GR" sz="2400" dirty="0" smtClean="0"/>
              <a:t>Της Ουγγρικά και τα Εσθονικά ανήκουν στις   γλώσσες της </a:t>
            </a:r>
            <a:r>
              <a:rPr lang="el-GR" sz="2400" dirty="0" err="1" smtClean="0"/>
              <a:t>Ουραλικής</a:t>
            </a:r>
            <a:r>
              <a:rPr lang="el-GR" sz="2400" dirty="0" smtClean="0"/>
              <a:t> οικογένειας.</a:t>
            </a:r>
          </a:p>
          <a:p>
            <a:pPr marL="514350" indent="-514350">
              <a:buAutoNum type="alphaLcPeriod"/>
            </a:pPr>
            <a:r>
              <a:rPr lang="el-GR" sz="2400" dirty="0" smtClean="0"/>
              <a:t>Τα </a:t>
            </a:r>
            <a:r>
              <a:rPr lang="el-GR" sz="2400" dirty="0" err="1" smtClean="0"/>
              <a:t>Λετονικά</a:t>
            </a:r>
            <a:r>
              <a:rPr lang="el-GR" sz="2400" dirty="0" smtClean="0"/>
              <a:t> και τα Λιθουανικά ανήκουν στις   γλώσσες της Βαλτικής οικογένειας.</a:t>
            </a:r>
          </a:p>
          <a:p>
            <a:pPr>
              <a:buNone/>
            </a:pPr>
            <a:endParaRPr lang="el-GR" sz="2400" dirty="0" smtClean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609600"/>
            <a:ext cx="1129966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126163"/>
          </a:xfrm>
        </p:spPr>
        <p:txBody>
          <a:bodyPr/>
          <a:lstStyle/>
          <a:p>
            <a:pPr>
              <a:buNone/>
            </a:pPr>
            <a:endParaRPr lang="de-AT" dirty="0" smtClean="0"/>
          </a:p>
          <a:p>
            <a:pPr algn="just">
              <a:buNone/>
            </a:pPr>
            <a:r>
              <a:rPr lang="de-AT" b="1" dirty="0" smtClean="0">
                <a:solidFill>
                  <a:schemeClr val="bg1"/>
                </a:solidFill>
              </a:rPr>
              <a:t>1. </a:t>
            </a:r>
            <a:r>
              <a:rPr lang="el-GR" b="1" dirty="0" smtClean="0">
                <a:solidFill>
                  <a:schemeClr val="bg1"/>
                </a:solidFill>
              </a:rPr>
              <a:t>Πόσες ζωντανές γλώσσες υπάρχουν σήμερα στον κόσμο; </a:t>
            </a:r>
            <a:endParaRPr lang="de-AT" b="1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de-AT" b="1" dirty="0" smtClean="0"/>
          </a:p>
          <a:p>
            <a:pPr marL="914400" lvl="1" indent="-514350">
              <a:buAutoNum type="alphaLcPeriod"/>
            </a:pPr>
            <a:r>
              <a:rPr lang="el-GR" dirty="0" smtClean="0"/>
              <a:t>Περίπου</a:t>
            </a:r>
            <a:r>
              <a:rPr lang="de-AT" dirty="0" smtClean="0"/>
              <a:t> 500</a:t>
            </a:r>
          </a:p>
          <a:p>
            <a:pPr marL="914400" lvl="1" indent="-514350">
              <a:buAutoNum type="alphaLcPeriod"/>
            </a:pPr>
            <a:r>
              <a:rPr lang="el-GR" dirty="0" smtClean="0"/>
              <a:t>Περίπου </a:t>
            </a:r>
            <a:r>
              <a:rPr lang="de-AT" dirty="0" smtClean="0"/>
              <a:t>2000</a:t>
            </a:r>
          </a:p>
          <a:p>
            <a:pPr marL="914400" lvl="1" indent="-514350">
              <a:buAutoNum type="alphaLcPeriod"/>
            </a:pPr>
            <a:r>
              <a:rPr lang="el-GR" dirty="0" smtClean="0"/>
              <a:t>Περίπου</a:t>
            </a:r>
            <a:r>
              <a:rPr lang="de-AT" dirty="0" smtClean="0"/>
              <a:t> 6000</a:t>
            </a:r>
          </a:p>
          <a:p>
            <a:pPr marL="914400" lvl="1" indent="-514350">
              <a:buAutoNum type="alphaLcPeriod"/>
            </a:pPr>
            <a:r>
              <a:rPr lang="el-GR" dirty="0" smtClean="0"/>
              <a:t>Περίπου</a:t>
            </a:r>
            <a:r>
              <a:rPr lang="de-AT" dirty="0" smtClean="0"/>
              <a:t> 3500</a:t>
            </a:r>
            <a:endParaRPr lang="de-D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2209800"/>
            <a:ext cx="2257664" cy="312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28600" y="0"/>
            <a:ext cx="8686800" cy="5029200"/>
          </a:xfrm>
        </p:spPr>
        <p:txBody>
          <a:bodyPr>
            <a:noAutofit/>
          </a:bodyPr>
          <a:lstStyle/>
          <a:p>
            <a:pPr marL="0" indent="0" algn="just">
              <a:lnSpc>
                <a:spcPct val="80000"/>
              </a:lnSpc>
              <a:spcBef>
                <a:spcPts val="0"/>
              </a:spcBef>
            </a:pPr>
            <a:r>
              <a:rPr lang="el-GR" sz="2000" dirty="0" smtClean="0"/>
              <a:t>Οι  γλώσσες  σχετίζονται  μεταξύ  τους  όπως  τα</a:t>
            </a:r>
            <a:r>
              <a:rPr lang="en-US" sz="2000" dirty="0" smtClean="0"/>
              <a:t> </a:t>
            </a:r>
            <a:r>
              <a:rPr lang="el-GR" sz="2000" dirty="0" smtClean="0"/>
              <a:t>μέλη  μιας  οικογένειας.  </a:t>
            </a:r>
            <a:endParaRPr lang="en-US" sz="2000" dirty="0" smtClean="0"/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l-GR" sz="2000" dirty="0" smtClean="0"/>
              <a:t>Οι</a:t>
            </a:r>
            <a:r>
              <a:rPr lang="el-GR" sz="2000" dirty="0" smtClean="0"/>
              <a:t>  περισσότερες  Ευρωπαϊκές γλώσσες  ανήκουν στη μεγάλη </a:t>
            </a:r>
            <a:r>
              <a:rPr lang="el-GR" sz="2000" dirty="0" err="1" smtClean="0"/>
              <a:t>Ινδοευρωπαïκή</a:t>
            </a:r>
            <a:r>
              <a:rPr lang="el-GR" sz="2000" dirty="0" smtClean="0"/>
              <a:t>  οικογένεια.  Πρόκειται για μια μεγάλη ομάδα γλωσσών που απλώνεται από τις Ινδίες ως την Ευρώπη.</a:t>
            </a:r>
            <a:endParaRPr lang="en-US" sz="2000" dirty="0" smtClean="0"/>
          </a:p>
          <a:p>
            <a:pPr marL="0" indent="0">
              <a:lnSpc>
                <a:spcPct val="80000"/>
              </a:lnSpc>
              <a:spcBef>
                <a:spcPts val="0"/>
              </a:spcBef>
            </a:pPr>
            <a:endParaRPr lang="el-GR" sz="2000" dirty="0" smtClean="0"/>
          </a:p>
          <a:p>
            <a:pPr marL="0" indent="0">
              <a:lnSpc>
                <a:spcPct val="80000"/>
              </a:lnSpc>
              <a:spcBef>
                <a:spcPts val="0"/>
              </a:spcBef>
            </a:pPr>
            <a:r>
              <a:rPr lang="el-GR" sz="2000" dirty="0" smtClean="0"/>
              <a:t>Έτσι, από τις ονομασίες των δύο άκρων, εντός των οποίων μιλιούνται αυτές οι γλώσσες, ονομάστηκαν</a:t>
            </a:r>
            <a:r>
              <a:rPr lang="en-US" sz="2000" dirty="0" smtClean="0"/>
              <a:t> </a:t>
            </a:r>
            <a:r>
              <a:rPr lang="el-GR" sz="2000" dirty="0" smtClean="0"/>
              <a:t>Ινδοευρωπαϊκές. Ο όρος είναι γεωγραφικός, και δε θα μπορούσε να είναι διαφορετικά για μια οικογένεια γλωσσών με τόσο μεγάλο γεωγραφικό άνοιγμα.</a:t>
            </a:r>
            <a:endParaRPr lang="en-US" sz="2000" dirty="0" smtClean="0"/>
          </a:p>
          <a:p>
            <a:pPr marL="0" indent="0">
              <a:lnSpc>
                <a:spcPct val="80000"/>
              </a:lnSpc>
              <a:spcBef>
                <a:spcPts val="0"/>
              </a:spcBef>
            </a:pPr>
            <a:endParaRPr lang="el-GR" sz="2000" dirty="0" smtClean="0"/>
          </a:p>
          <a:p>
            <a:pPr marL="0" indent="0">
              <a:lnSpc>
                <a:spcPct val="80000"/>
              </a:lnSpc>
              <a:spcBef>
                <a:spcPts val="0"/>
              </a:spcBef>
            </a:pPr>
            <a:r>
              <a:rPr lang="el-GR" sz="2000" dirty="0" smtClean="0"/>
              <a:t>Η Ινδοευρωπαϊκή γλώσσα μοιάζει με δέντρο που τα κλωνάρια της απλώνονται σε όλη Ευρώπη.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FontTx/>
              <a:buChar char="o"/>
            </a:pPr>
            <a:endParaRPr lang="el-GR" sz="2000" dirty="0" smtClean="0"/>
          </a:p>
          <a:p>
            <a:pPr marL="0" indent="0" fontAlgn="base">
              <a:lnSpc>
                <a:spcPct val="80000"/>
              </a:lnSpc>
              <a:spcBef>
                <a:spcPts val="0"/>
              </a:spcBef>
            </a:pPr>
            <a:r>
              <a:rPr lang="el-GR" sz="2000" dirty="0" smtClean="0"/>
              <a:t>Οι περισσότερες Ευρωπαϊκές γλώσσες χρησιμοποιούν το Λατινικό αλφάβητο. Μερικές Σλάβικες γλώσσες χρησιμοποιούν το Κυριλλικό. Οι Έλληνες, Αρμένιοι, Γεωργιανοί και Εβραίοι έχουν το δικό  τους.</a:t>
            </a:r>
            <a:endParaRPr lang="en-US" sz="2000" dirty="0" smtClean="0"/>
          </a:p>
          <a:p>
            <a:pPr marL="0" indent="0" fontAlgn="base">
              <a:lnSpc>
                <a:spcPct val="80000"/>
              </a:lnSpc>
              <a:spcBef>
                <a:spcPts val="0"/>
              </a:spcBef>
            </a:pPr>
            <a:endParaRPr lang="el-GR" sz="2000" dirty="0" smtClean="0"/>
          </a:p>
          <a:p>
            <a:pPr marL="0" indent="0" fontAlgn="base">
              <a:lnSpc>
                <a:spcPct val="80000"/>
              </a:lnSpc>
              <a:spcBef>
                <a:spcPts val="0"/>
              </a:spcBef>
            </a:pPr>
            <a:r>
              <a:rPr lang="el-GR" sz="2000" dirty="0" smtClean="0"/>
              <a:t>Οι μη Ευρωπαϊκές γλώσσες που χρησιμοποιούνται ευρέως στον Ευρωπαϊκό χώρο είναι η Αραβική, Κινεζική, Ινδική, η κάθε μια με το δικό της σύστημα γραφής.</a:t>
            </a:r>
            <a:endParaRPr lang="en-US" sz="2000" dirty="0" smtClean="0"/>
          </a:p>
          <a:p>
            <a:pPr marL="0" indent="0" fontAlgn="base">
              <a:lnSpc>
                <a:spcPct val="80000"/>
              </a:lnSpc>
              <a:spcBef>
                <a:spcPts val="0"/>
              </a:spcBef>
            </a:pPr>
            <a:endParaRPr lang="el-GR" sz="2000" dirty="0" smtClean="0"/>
          </a:p>
          <a:p>
            <a:pPr marL="0" indent="0" fontAlgn="base">
              <a:lnSpc>
                <a:spcPct val="80000"/>
              </a:lnSpc>
              <a:spcBef>
                <a:spcPts val="0"/>
              </a:spcBef>
            </a:pPr>
            <a:r>
              <a:rPr lang="el-GR" sz="2000" dirty="0" smtClean="0"/>
              <a:t>Λόγω της συρροής  μεταναστών  και προσφύγων, η Ευρώπη  έχει  γίνει  σε μεγάλο βαθμό πολύγλωσση. Στο Λονδίνο μόνο ομιλούνται κάπου 300 γλώσσες (Αραβική, Τουρκική, Κουρδική, Ινδική, κλπ</a:t>
            </a:r>
            <a:r>
              <a:rPr lang="el-GR" sz="2000" dirty="0" smtClean="0"/>
              <a:t>.)</a:t>
            </a:r>
            <a:endParaRPr lang="el-G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- Θέση περιεχομένου"/>
          <p:cNvGraphicFramePr>
            <a:graphicFrameLocks noGrp="1"/>
          </p:cNvGraphicFramePr>
          <p:nvPr>
            <p:ph idx="1"/>
          </p:nvPr>
        </p:nvGraphicFramePr>
        <p:xfrm>
          <a:off x="533400" y="457200"/>
          <a:ext cx="8229600" cy="43820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/>
                <a:gridCol w="1645920"/>
                <a:gridCol w="1645920"/>
                <a:gridCol w="1234440"/>
                <a:gridCol w="2057400"/>
              </a:tblGrid>
              <a:tr h="370840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</a:rPr>
                        <a:t>Ινδοευρωπαϊκή</a:t>
                      </a:r>
                    </a:p>
                  </a:txBody>
                  <a:tcPr horzOverflow="overflow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</a:rPr>
                        <a:t>Γερμανικές</a:t>
                      </a:r>
                    </a:p>
                  </a:txBody>
                  <a:tcPr horzOverflow="overflow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</a:rPr>
                        <a:t>Κέλτικες</a:t>
                      </a:r>
                    </a:p>
                  </a:txBody>
                  <a:tcPr horzOverflow="overflow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</a:rPr>
                        <a:t>Λατινογενείς</a:t>
                      </a:r>
                    </a:p>
                  </a:txBody>
                  <a:tcPr horzOverflow="overflow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</a:rPr>
                        <a:t>Ελληνικά</a:t>
                      </a:r>
                    </a:p>
                  </a:txBody>
                  <a:tcPr horzOverflow="overflow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</a:rPr>
                        <a:t>Βαλτοσλαβικές</a:t>
                      </a: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Αγγλικά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Ολλανδικά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omic Sans MS" pitchFamily="66" charset="0"/>
                        </a:rPr>
                        <a:t>Νορβηγικά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Σουηδικά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Δανέζικα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Γερμανικά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omic Sans MS" pitchFamily="66" charset="0"/>
                        </a:rPr>
                        <a:t>Φλαμανδικά</a:t>
                      </a:r>
                    </a:p>
                  </a:txBody>
                  <a:tcPr horzOverflow="overflow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omic Sans MS" pitchFamily="66" charset="0"/>
                        </a:rPr>
                        <a:t>Σκοτσέζικα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Ιρλανδικά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omic Sans MS" pitchFamily="66" charset="0"/>
                        </a:rPr>
                        <a:t>Ουαλικά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omic Sans MS" pitchFamily="66" charset="0"/>
                        </a:rPr>
                        <a:t>Βρετονικά</a:t>
                      </a:r>
                    </a:p>
                  </a:txBody>
                  <a:tcPr horzOverflow="overflow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Γαλλικά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Πορτογαλικά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Ισπανικά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Ιταλικά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Ρουμανικά</a:t>
                      </a:r>
                    </a:p>
                  </a:txBody>
                  <a:tcPr horzOverflow="overflow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Ελληνικά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Λιθουανικά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Πολωνικά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Τσεχικά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Σλοβένικα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Σλοβακικά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Λετονικά</a:t>
                      </a:r>
                      <a:endParaRPr kumimoji="0" 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Βουλγαρικά</a:t>
                      </a:r>
                    </a:p>
                  </a:txBody>
                  <a:tcPr horzOverflow="overflow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</a:rPr>
                        <a:t>Φινο</a:t>
                      </a:r>
                      <a:r>
                        <a:rPr kumimoji="0" lang="el-G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</a:rPr>
                        <a:t>-ουγγρική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</a:rPr>
                        <a:t>(Φιλανδικά – Εσθονικά – Ουγγρικά)</a:t>
                      </a:r>
                    </a:p>
                  </a:txBody>
                  <a:tcPr horzOverflow="overflow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370840">
                <a:tc gridSpan="5"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kumimoji="0" lang="el-G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</a:rPr>
                        <a:t>Σημιτικά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</a:rPr>
                        <a:t>(Μαλτέζικα)</a:t>
                      </a:r>
                    </a:p>
                  </a:txBody>
                  <a:tcPr horzOverflow="overflow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2200" y="457200"/>
            <a:ext cx="6324600" cy="5668963"/>
          </a:xfrm>
        </p:spPr>
        <p:txBody>
          <a:bodyPr/>
          <a:lstStyle/>
          <a:p>
            <a:pPr>
              <a:buNone/>
            </a:pPr>
            <a:r>
              <a:rPr lang="de-AT" b="1" dirty="0" smtClean="0">
                <a:solidFill>
                  <a:schemeClr val="bg1"/>
                </a:solidFill>
              </a:rPr>
              <a:t>10. </a:t>
            </a:r>
            <a:r>
              <a:rPr lang="el-GR" b="1" dirty="0" smtClean="0">
                <a:solidFill>
                  <a:schemeClr val="bg1"/>
                </a:solidFill>
              </a:rPr>
              <a:t>Ο γλωσσοδέτης </a:t>
            </a:r>
            <a:endParaRPr lang="de-AT" b="1" dirty="0" smtClean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de-DE" b="1" dirty="0" smtClean="0">
                <a:solidFill>
                  <a:schemeClr val="bg1"/>
                </a:solidFill>
              </a:rPr>
              <a:t> </a:t>
            </a:r>
            <a:r>
              <a:rPr lang="de-DE" b="1" dirty="0" err="1" smtClean="0">
                <a:solidFill>
                  <a:schemeClr val="bg1"/>
                </a:solidFill>
              </a:rPr>
              <a:t>Fisker</a:t>
            </a:r>
            <a:r>
              <a:rPr lang="de-DE" b="1" dirty="0" smtClean="0">
                <a:solidFill>
                  <a:schemeClr val="bg1"/>
                </a:solidFill>
              </a:rPr>
              <a:t> Frits </a:t>
            </a:r>
            <a:r>
              <a:rPr lang="de-DE" b="1" dirty="0" err="1" smtClean="0">
                <a:solidFill>
                  <a:schemeClr val="bg1"/>
                </a:solidFill>
              </a:rPr>
              <a:t>fisker</a:t>
            </a:r>
            <a:r>
              <a:rPr lang="de-DE" b="1" dirty="0" smtClean="0">
                <a:solidFill>
                  <a:schemeClr val="bg1"/>
                </a:solidFill>
              </a:rPr>
              <a:t> </a:t>
            </a:r>
            <a:r>
              <a:rPr lang="de-DE" b="1" dirty="0" err="1" smtClean="0">
                <a:solidFill>
                  <a:schemeClr val="bg1"/>
                </a:solidFill>
              </a:rPr>
              <a:t>friske</a:t>
            </a:r>
            <a:r>
              <a:rPr lang="de-DE" b="1" dirty="0" smtClean="0">
                <a:solidFill>
                  <a:schemeClr val="bg1"/>
                </a:solidFill>
              </a:rPr>
              <a:t> </a:t>
            </a:r>
            <a:r>
              <a:rPr lang="de-DE" b="1" dirty="0" err="1" smtClean="0">
                <a:solidFill>
                  <a:schemeClr val="bg1"/>
                </a:solidFill>
              </a:rPr>
              <a:t>fisk</a:t>
            </a:r>
            <a:endParaRPr lang="de-DE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l-GR" b="1" dirty="0" smtClean="0">
                <a:solidFill>
                  <a:schemeClr val="bg1"/>
                </a:solidFill>
              </a:rPr>
              <a:t>είναι στα </a:t>
            </a:r>
            <a:r>
              <a:rPr lang="de-AT" b="1" dirty="0" smtClean="0">
                <a:solidFill>
                  <a:schemeClr val="bg1"/>
                </a:solidFill>
              </a:rPr>
              <a:t>:</a:t>
            </a:r>
          </a:p>
          <a:p>
            <a:pPr>
              <a:buNone/>
            </a:pPr>
            <a:r>
              <a:rPr lang="de-AT" dirty="0" smtClean="0"/>
              <a:t>	a. </a:t>
            </a:r>
            <a:r>
              <a:rPr lang="el-GR" dirty="0" smtClean="0"/>
              <a:t>Νορβηγικά</a:t>
            </a:r>
            <a:endParaRPr lang="de-AT" dirty="0" smtClean="0"/>
          </a:p>
          <a:p>
            <a:pPr>
              <a:buNone/>
            </a:pPr>
            <a:r>
              <a:rPr lang="de-AT" dirty="0" smtClean="0"/>
              <a:t>	b. </a:t>
            </a:r>
            <a:r>
              <a:rPr lang="el-GR" dirty="0" smtClean="0"/>
              <a:t>Δανέζικα</a:t>
            </a:r>
            <a:endParaRPr lang="de-AT" dirty="0" smtClean="0"/>
          </a:p>
          <a:p>
            <a:pPr>
              <a:buNone/>
            </a:pPr>
            <a:r>
              <a:rPr lang="de-AT" dirty="0" smtClean="0"/>
              <a:t>	c. </a:t>
            </a:r>
            <a:r>
              <a:rPr lang="el-GR" dirty="0" smtClean="0"/>
              <a:t>Ισλανδικά</a:t>
            </a:r>
            <a:endParaRPr lang="de-AT" dirty="0" smtClean="0"/>
          </a:p>
          <a:p>
            <a:pPr>
              <a:buNone/>
            </a:pPr>
            <a:r>
              <a:rPr lang="de-AT" dirty="0" smtClean="0"/>
              <a:t>	d. </a:t>
            </a:r>
            <a:r>
              <a:rPr lang="el-GR" dirty="0" smtClean="0"/>
              <a:t>Φινλανδικά</a:t>
            </a:r>
            <a:endParaRPr lang="de-DE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610854"/>
            <a:ext cx="1572403" cy="4712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0" y="1219200"/>
            <a:ext cx="7010400" cy="4906963"/>
          </a:xfrm>
        </p:spPr>
        <p:txBody>
          <a:bodyPr/>
          <a:lstStyle/>
          <a:p>
            <a:pPr>
              <a:buNone/>
            </a:pPr>
            <a:r>
              <a:rPr lang="el-GR" dirty="0" smtClean="0"/>
              <a:t>Είναι ένας γλωσσοδέτης από τη Δανία!  </a:t>
            </a:r>
          </a:p>
          <a:p>
            <a:pPr>
              <a:buNone/>
            </a:pPr>
            <a:r>
              <a:rPr lang="el-GR" dirty="0" smtClean="0"/>
              <a:t>Ας συγκρίνουμε τα Δανέζικα και τα Γερμανικά</a:t>
            </a:r>
            <a:r>
              <a:rPr lang="de-AT" dirty="0" smtClean="0"/>
              <a:t>: </a:t>
            </a:r>
            <a:endParaRPr lang="el-GR" dirty="0" smtClean="0"/>
          </a:p>
          <a:p>
            <a:pPr>
              <a:buNone/>
            </a:pPr>
            <a:r>
              <a:rPr lang="de-AT" dirty="0" smtClean="0"/>
              <a:t/>
            </a:r>
            <a:br>
              <a:rPr lang="de-AT" dirty="0" smtClean="0"/>
            </a:br>
            <a:r>
              <a:rPr lang="de-AT" dirty="0" smtClean="0"/>
              <a:t>Fischers 	Fritz fischt 	frische Fische</a:t>
            </a:r>
            <a:br>
              <a:rPr lang="de-AT" dirty="0" smtClean="0"/>
            </a:br>
            <a:r>
              <a:rPr lang="de-DE" dirty="0" err="1" smtClean="0"/>
              <a:t>Fisker</a:t>
            </a:r>
            <a:r>
              <a:rPr lang="de-DE" dirty="0" smtClean="0"/>
              <a:t> 	Frits </a:t>
            </a:r>
            <a:r>
              <a:rPr lang="de-DE" dirty="0" err="1" smtClean="0"/>
              <a:t>fisker</a:t>
            </a:r>
            <a:r>
              <a:rPr lang="de-DE" dirty="0" smtClean="0"/>
              <a:t> 	</a:t>
            </a:r>
            <a:r>
              <a:rPr lang="de-DE" dirty="0" err="1" smtClean="0"/>
              <a:t>friske</a:t>
            </a:r>
            <a:r>
              <a:rPr lang="de-DE" dirty="0" smtClean="0"/>
              <a:t>   </a:t>
            </a:r>
            <a:r>
              <a:rPr lang="de-DE" dirty="0" err="1" smtClean="0"/>
              <a:t>fisk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610854"/>
            <a:ext cx="1572403" cy="4712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533400"/>
            <a:ext cx="5867400" cy="5592763"/>
          </a:xfrm>
        </p:spPr>
        <p:txBody>
          <a:bodyPr/>
          <a:lstStyle/>
          <a:p>
            <a:pPr algn="just">
              <a:buNone/>
            </a:pPr>
            <a:r>
              <a:rPr lang="en-US" b="1" dirty="0" smtClean="0">
                <a:solidFill>
                  <a:schemeClr val="bg1"/>
                </a:solidFill>
              </a:rPr>
              <a:t>11. </a:t>
            </a:r>
            <a:r>
              <a:rPr lang="el-GR" b="1" dirty="0" smtClean="0">
                <a:solidFill>
                  <a:schemeClr val="bg1"/>
                </a:solidFill>
              </a:rPr>
              <a:t>Ποια από τις παρακάτω γλώσσες γράφεται από δεξιά  προς αριστερά;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r>
              <a:rPr lang="en-US" sz="2800" dirty="0" smtClean="0"/>
              <a:t>	a. </a:t>
            </a:r>
            <a:r>
              <a:rPr lang="el-GR" sz="2800" dirty="0" smtClean="0"/>
              <a:t>Μαλτέζικα</a:t>
            </a:r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	b. </a:t>
            </a:r>
            <a:r>
              <a:rPr lang="el-GR" sz="2800" dirty="0" smtClean="0"/>
              <a:t>Εβραϊκά</a:t>
            </a:r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	c. </a:t>
            </a:r>
            <a:r>
              <a:rPr lang="el-GR" sz="2800" dirty="0" smtClean="0"/>
              <a:t>Αραβικά</a:t>
            </a:r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	d. </a:t>
            </a:r>
            <a:r>
              <a:rPr lang="el-GR" sz="2800" dirty="0" smtClean="0"/>
              <a:t>Ιαπωνικά</a:t>
            </a:r>
            <a:endParaRPr lang="de-DE" sz="28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1800" y="1143415"/>
            <a:ext cx="2099575" cy="42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7162800" cy="61261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l-GR" sz="3000" b="1" dirty="0" smtClean="0"/>
              <a:t>     Τα Εβραϊκά  και τα Αραβικά </a:t>
            </a:r>
            <a:r>
              <a:rPr lang="el-GR" sz="3000" dirty="0" smtClean="0"/>
              <a:t>γράφονται από δεξιά προς τα αριστερά</a:t>
            </a:r>
            <a:endParaRPr lang="en-US" sz="3000" dirty="0" smtClean="0"/>
          </a:p>
          <a:p>
            <a:pPr algn="just">
              <a:buNone/>
            </a:pPr>
            <a:endParaRPr lang="en-US" sz="3000" b="1" dirty="0" smtClean="0"/>
          </a:p>
          <a:p>
            <a:pPr algn="just">
              <a:buNone/>
            </a:pPr>
            <a:endParaRPr lang="en-US" sz="3000" b="1" dirty="0" smtClean="0"/>
          </a:p>
          <a:p>
            <a:pPr algn="just">
              <a:buNone/>
            </a:pPr>
            <a:endParaRPr lang="en-US" sz="3000" b="1" dirty="0" smtClean="0"/>
          </a:p>
          <a:p>
            <a:pPr>
              <a:buNone/>
            </a:pPr>
            <a:r>
              <a:rPr lang="el-GR" sz="3000" b="1" dirty="0" smtClean="0"/>
              <a:t>   </a:t>
            </a:r>
          </a:p>
          <a:p>
            <a:pPr>
              <a:buNone/>
            </a:pPr>
            <a:r>
              <a:rPr lang="el-GR" sz="3000" b="1" dirty="0" smtClean="0"/>
              <a:t>     Τα Ιαπωνικά παραδοσιακά γράφονται από κάτω προς τα πάνω </a:t>
            </a:r>
            <a:r>
              <a:rPr lang="el-GR" sz="3000" dirty="0" smtClean="0"/>
              <a:t>(και έπειτα από δεξιά προς τα αριστερά)</a:t>
            </a:r>
            <a:endParaRPr lang="en-US" sz="3000" dirty="0" smtClean="0"/>
          </a:p>
          <a:p>
            <a:pPr algn="just">
              <a:buNone/>
            </a:pPr>
            <a:r>
              <a:rPr lang="el-GR" sz="3000" b="1" dirty="0" smtClean="0"/>
              <a:t>     Τα Μαλτέζικα </a:t>
            </a:r>
            <a:r>
              <a:rPr lang="el-GR" sz="3000" dirty="0" smtClean="0"/>
              <a:t>γράφονται από αριστερά προς τα δεξιά</a:t>
            </a:r>
            <a:endParaRPr lang="en-US" sz="3000" dirty="0" smtClean="0"/>
          </a:p>
          <a:p>
            <a:pPr algn="just">
              <a:buNone/>
            </a:pPr>
            <a:endParaRPr lang="en-US" sz="3000" dirty="0" smtClean="0"/>
          </a:p>
          <a:p>
            <a:pPr algn="just">
              <a:buNone/>
            </a:pPr>
            <a:endParaRPr lang="de-DE" sz="3000" dirty="0"/>
          </a:p>
        </p:txBody>
      </p:sp>
      <p:pic>
        <p:nvPicPr>
          <p:cNvPr id="4" name="Picture 3" descr="hebre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62200" y="1143000"/>
            <a:ext cx="2743200" cy="1905000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1143415"/>
            <a:ext cx="2099575" cy="42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>
            <a:normAutofit/>
          </a:bodyPr>
          <a:lstStyle/>
          <a:p>
            <a:pPr algn="just">
              <a:buNone/>
            </a:pPr>
            <a:endParaRPr lang="en-US" sz="3000" b="1" dirty="0" smtClean="0"/>
          </a:p>
          <a:p>
            <a:pPr algn="just">
              <a:buNone/>
            </a:pPr>
            <a:r>
              <a:rPr lang="el-GR" sz="4400" b="1" dirty="0" smtClean="0">
                <a:solidFill>
                  <a:schemeClr val="bg1"/>
                </a:solidFill>
              </a:rPr>
              <a:t>ΕΥΧΑΡΙΣΤΩ ΠΟΛΥ</a:t>
            </a:r>
            <a:r>
              <a:rPr lang="en-US" sz="4400" b="1" dirty="0" smtClean="0">
                <a:solidFill>
                  <a:schemeClr val="bg1"/>
                </a:solidFill>
              </a:rPr>
              <a:t>!</a:t>
            </a:r>
          </a:p>
          <a:p>
            <a:pPr algn="just">
              <a:buNone/>
            </a:pPr>
            <a:r>
              <a:rPr lang="de-AT" sz="3000" b="1" dirty="0" err="1" smtClean="0"/>
              <a:t>And</a:t>
            </a:r>
            <a:r>
              <a:rPr lang="de-AT" sz="3000" b="1" dirty="0" smtClean="0"/>
              <a:t> </a:t>
            </a:r>
            <a:r>
              <a:rPr lang="de-AT" sz="3000" b="1" dirty="0" err="1" smtClean="0"/>
              <a:t>the</a:t>
            </a:r>
            <a:r>
              <a:rPr lang="de-AT" sz="3000" b="1" dirty="0" smtClean="0"/>
              <a:t> </a:t>
            </a:r>
            <a:r>
              <a:rPr lang="de-AT" sz="3000" b="1" dirty="0" err="1" smtClean="0"/>
              <a:t>winner</a:t>
            </a:r>
            <a:r>
              <a:rPr lang="de-AT" sz="3000" b="1" dirty="0" smtClean="0"/>
              <a:t> </a:t>
            </a:r>
            <a:r>
              <a:rPr lang="de-AT" sz="3000" b="1" dirty="0" err="1" smtClean="0"/>
              <a:t>is</a:t>
            </a:r>
            <a:r>
              <a:rPr lang="de-AT" sz="3000" b="1" dirty="0" smtClean="0"/>
              <a:t>……</a:t>
            </a:r>
            <a:endParaRPr lang="de-DE" sz="30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3048000"/>
            <a:ext cx="6351588" cy="2169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8600"/>
            <a:ext cx="6400800" cy="61261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l-GR" sz="2800" dirty="0" smtClean="0"/>
              <a:t>	</a:t>
            </a:r>
            <a:r>
              <a:rPr lang="el-GR" sz="2800" kern="0" dirty="0" smtClean="0"/>
              <a:t>Περίπου </a:t>
            </a:r>
            <a:r>
              <a:rPr lang="en-US" sz="2800" b="1" kern="0" dirty="0" smtClean="0"/>
              <a:t>6000 </a:t>
            </a:r>
            <a:r>
              <a:rPr lang="el-GR" sz="2800" b="1" kern="0" dirty="0" smtClean="0"/>
              <a:t>ως</a:t>
            </a:r>
            <a:r>
              <a:rPr lang="en-US" sz="2800" b="1" kern="0" dirty="0" smtClean="0"/>
              <a:t> </a:t>
            </a:r>
            <a:r>
              <a:rPr lang="en-US" sz="2800" b="1" kern="0" dirty="0"/>
              <a:t>7000 </a:t>
            </a:r>
            <a:r>
              <a:rPr lang="el-GR" sz="2800" kern="0" dirty="0" smtClean="0"/>
              <a:t>γλώσσες</a:t>
            </a:r>
          </a:p>
          <a:p>
            <a:pPr>
              <a:buNone/>
            </a:pPr>
            <a:r>
              <a:rPr lang="el-GR" sz="2800" kern="0" dirty="0" smtClean="0"/>
              <a:t>    μιλάνε σήμερα στον κόσμο έξι δισεκατομμύρια κόσμου που ζουν σε </a:t>
            </a:r>
            <a:r>
              <a:rPr lang="en-US" sz="2800" b="1" kern="0" dirty="0" smtClean="0"/>
              <a:t>189</a:t>
            </a:r>
            <a:r>
              <a:rPr lang="en-US" sz="2800" kern="0" dirty="0" smtClean="0"/>
              <a:t> </a:t>
            </a:r>
            <a:r>
              <a:rPr lang="el-GR" sz="2800" kern="0" dirty="0" smtClean="0"/>
              <a:t>ανεξάρτητα κράτη</a:t>
            </a:r>
            <a:r>
              <a:rPr lang="en-US" sz="2800" kern="0" dirty="0" smtClean="0"/>
              <a:t>.</a:t>
            </a:r>
            <a:endParaRPr lang="el-GR" sz="2800" kern="0" dirty="0" smtClean="0"/>
          </a:p>
          <a:p>
            <a:pPr fontAlgn="base">
              <a:buNone/>
            </a:pPr>
            <a:r>
              <a:rPr lang="el-GR" sz="2800" b="1" kern="0" dirty="0" smtClean="0"/>
              <a:t>	</a:t>
            </a:r>
            <a:r>
              <a:rPr lang="el-GR" sz="2800" kern="0" dirty="0" smtClean="0"/>
              <a:t>Υπάρχουν  περίπου   </a:t>
            </a:r>
            <a:r>
              <a:rPr lang="el-GR" sz="2800" b="1" kern="0" dirty="0" smtClean="0"/>
              <a:t>225</a:t>
            </a:r>
            <a:r>
              <a:rPr lang="el-GR" sz="2800" kern="0" dirty="0" smtClean="0"/>
              <a:t>  αυτόχθονες  </a:t>
            </a:r>
          </a:p>
          <a:p>
            <a:pPr fontAlgn="base">
              <a:buNone/>
            </a:pPr>
            <a:r>
              <a:rPr lang="el-GR" sz="2800" kern="0" dirty="0" smtClean="0"/>
              <a:t>	γλώσσες </a:t>
            </a:r>
            <a:r>
              <a:rPr lang="el-GR" sz="2800" b="1" kern="0" dirty="0" smtClean="0"/>
              <a:t>στην Ευρώπη</a:t>
            </a:r>
            <a:r>
              <a:rPr lang="el-GR" sz="2800" kern="0" dirty="0" smtClean="0"/>
              <a:t>  </a:t>
            </a:r>
          </a:p>
          <a:p>
            <a:pPr fontAlgn="base">
              <a:buNone/>
            </a:pPr>
            <a:r>
              <a:rPr lang="el-GR" sz="2800" kern="0" dirty="0" smtClean="0"/>
              <a:t>	περίπου  το   3%  του  συνόλου του κόσμου.</a:t>
            </a:r>
            <a:endParaRPr lang="en-US" sz="2800" kern="0" dirty="0" smtClean="0"/>
          </a:p>
          <a:p>
            <a:pPr fontAlgn="base">
              <a:buNone/>
            </a:pPr>
            <a:r>
              <a:rPr lang="el-GR" sz="2800" kern="0" dirty="0" smtClean="0"/>
              <a:t>	Οι  περισσότερες  γλώσσες  του  κόσμο ομιλούνται  στην  Ασία  και  την  Αφρική</a:t>
            </a:r>
            <a:endParaRPr lang="de-DE" sz="2800" kern="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86336" y="2286000"/>
            <a:ext cx="2257664" cy="312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"/>
            <a:ext cx="8229600" cy="5715000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endParaRPr lang="en-US" dirty="0" smtClean="0"/>
          </a:p>
          <a:p>
            <a:pPr marL="514350" indent="-514350">
              <a:buNone/>
            </a:pPr>
            <a:r>
              <a:rPr lang="en-US" b="1" dirty="0" smtClean="0">
                <a:solidFill>
                  <a:schemeClr val="bg1"/>
                </a:solidFill>
              </a:rPr>
              <a:t>2. </a:t>
            </a:r>
            <a:r>
              <a:rPr lang="el-GR" b="1" dirty="0" smtClean="0">
                <a:solidFill>
                  <a:schemeClr val="bg1"/>
                </a:solidFill>
              </a:rPr>
              <a:t>Ποια θεωρείται η πρώτη μορφή γραπτής γλώσσας;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b="1" dirty="0"/>
          </a:p>
          <a:p>
            <a:pPr marL="914400" lvl="1" indent="-514350">
              <a:buAutoNum type="alphaLcPeriod"/>
            </a:pPr>
            <a:r>
              <a:rPr lang="el-GR" dirty="0" smtClean="0"/>
              <a:t>Σφηνοειδής γραφή</a:t>
            </a:r>
            <a:endParaRPr lang="de-DE" dirty="0" smtClean="0"/>
          </a:p>
          <a:p>
            <a:pPr marL="914400" lvl="1" indent="-514350">
              <a:buAutoNum type="alphaLcPeriod"/>
            </a:pPr>
            <a:r>
              <a:rPr lang="el-GR" dirty="0" err="1" smtClean="0"/>
              <a:t>Αιγυπτικά</a:t>
            </a:r>
            <a:r>
              <a:rPr lang="el-GR" dirty="0" smtClean="0"/>
              <a:t> ιερογλυφικά </a:t>
            </a:r>
            <a:endParaRPr lang="de-DE" dirty="0" smtClean="0"/>
          </a:p>
          <a:p>
            <a:pPr marL="914400" lvl="1" indent="-514350">
              <a:buAutoNum type="alphaLcPeriod"/>
            </a:pPr>
            <a:r>
              <a:rPr lang="el-GR" dirty="0" smtClean="0"/>
              <a:t>Κυριλλικό αλφάβητο</a:t>
            </a:r>
            <a:endParaRPr lang="de-DE" dirty="0" smtClean="0"/>
          </a:p>
          <a:p>
            <a:pPr marL="914400" lvl="1" indent="-514350">
              <a:buAutoNum type="alphaLcPeriod"/>
            </a:pPr>
            <a:r>
              <a:rPr lang="el-GR" dirty="0" smtClean="0"/>
              <a:t>Φοινικική γραφή</a:t>
            </a:r>
            <a:endParaRPr lang="de-DE" dirty="0" smtClean="0"/>
          </a:p>
          <a:p>
            <a:pPr marL="514350" indent="-514350">
              <a:buNone/>
            </a:pPr>
            <a:r>
              <a:rPr lang="en-US" dirty="0" smtClean="0"/>
              <a:t>  </a:t>
            </a:r>
          </a:p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85021" y="1524000"/>
            <a:ext cx="2018948" cy="3863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1"/>
            <a:ext cx="8305800" cy="5029200"/>
          </a:xfrm>
        </p:spPr>
        <p:txBody>
          <a:bodyPr/>
          <a:lstStyle/>
          <a:p>
            <a:pPr>
              <a:spcBef>
                <a:spcPts val="0"/>
              </a:spcBef>
              <a:buNone/>
            </a:pPr>
            <a:r>
              <a:rPr lang="el-GR" sz="2800" b="1" dirty="0" smtClean="0"/>
              <a:t>	Η σφηνοειδής γραφή</a:t>
            </a:r>
            <a:r>
              <a:rPr lang="en-US" sz="2800" dirty="0" smtClean="0"/>
              <a:t> </a:t>
            </a:r>
            <a:r>
              <a:rPr lang="el-GR" sz="2800" dirty="0" smtClean="0"/>
              <a:t>χρησιμοποιούνταν για πάνω από 3000 χρόνια σε ολόκληρη την Εγγύς Ανατολή από πολιτισμούς όπως οι </a:t>
            </a:r>
            <a:r>
              <a:rPr lang="el-GR" sz="2800" dirty="0" err="1" smtClean="0"/>
              <a:t>Ασύριοι</a:t>
            </a:r>
            <a:r>
              <a:rPr lang="el-GR" sz="2800" dirty="0" smtClean="0"/>
              <a:t>, </a:t>
            </a:r>
          </a:p>
          <a:p>
            <a:pPr>
              <a:spcBef>
                <a:spcPts val="0"/>
              </a:spcBef>
              <a:buNone/>
            </a:pPr>
            <a:r>
              <a:rPr lang="el-GR" sz="2800" dirty="0" smtClean="0"/>
              <a:t>	οι Σουμέριοι, οι Βαβυλώνιοι</a:t>
            </a:r>
            <a:r>
              <a:rPr lang="en-US" sz="2800" dirty="0" smtClean="0"/>
              <a:t> </a:t>
            </a:r>
            <a:r>
              <a:rPr lang="el-GR" sz="2800" dirty="0" smtClean="0"/>
              <a:t>και </a:t>
            </a:r>
          </a:p>
          <a:p>
            <a:pPr>
              <a:spcBef>
                <a:spcPts val="0"/>
              </a:spcBef>
              <a:buNone/>
            </a:pPr>
            <a:r>
              <a:rPr lang="el-GR" sz="2800" dirty="0" smtClean="0"/>
              <a:t>	οι Χετταίοι.</a:t>
            </a:r>
            <a:r>
              <a:rPr lang="en-US" baseline="30000" dirty="0"/>
              <a:t> </a:t>
            </a:r>
            <a:endParaRPr lang="en-US" baseline="30000" dirty="0" smtClean="0"/>
          </a:p>
          <a:p>
            <a:pPr>
              <a:buNone/>
            </a:pPr>
            <a:endParaRPr lang="de-DE" dirty="0"/>
          </a:p>
        </p:txBody>
      </p:sp>
      <p:pic>
        <p:nvPicPr>
          <p:cNvPr id="5" name="Picture 4" descr="cuneiform_sumeria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43400" y="2667000"/>
            <a:ext cx="2119361" cy="2194560"/>
          </a:xfrm>
          <a:prstGeom prst="rect">
            <a:avLst/>
          </a:prstGeom>
        </p:spPr>
      </p:pic>
      <p:pic>
        <p:nvPicPr>
          <p:cNvPr id="6" name="Picture 5" descr="cuneiform-meani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0" y="2667000"/>
            <a:ext cx="3276600" cy="27642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343400" y="4953000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Σφηνοειδής γραφή -  Σουμέριοι</a:t>
            </a:r>
            <a:endParaRPr lang="de-DE" b="1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85021" y="1524000"/>
            <a:ext cx="2018948" cy="3863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"/>
            <a:ext cx="8305800" cy="5715001"/>
          </a:xfrm>
        </p:spPr>
        <p:txBody>
          <a:bodyPr>
            <a:normAutofit fontScale="85000" lnSpcReduction="20000"/>
          </a:bodyPr>
          <a:lstStyle/>
          <a:p>
            <a:pPr>
              <a:spcBef>
                <a:spcPts val="0"/>
              </a:spcBef>
              <a:buNone/>
            </a:pPr>
            <a:r>
              <a:rPr lang="el-GR" sz="2800" b="1" dirty="0" smtClean="0"/>
              <a:t>	</a:t>
            </a:r>
            <a:r>
              <a:rPr lang="el-GR" sz="2800" dirty="0" smtClean="0"/>
              <a:t>Οι </a:t>
            </a:r>
            <a:r>
              <a:rPr lang="el-GR" sz="2800" b="1" dirty="0" smtClean="0"/>
              <a:t>Έλληνες</a:t>
            </a:r>
            <a:r>
              <a:rPr lang="el-GR" sz="2800" dirty="0" smtClean="0"/>
              <a:t> ήταν οι πρώτοι Ευρωπαίοι που δημιούργησαν αλφάβητο, και από αυτούς εξαπλώθηκε στην υπόλοιπη Ευρώπη , οδηγώντας τελικά σε όλες τις σύγχρονες μορφές ευρωπαϊκών αλφαβήτων . </a:t>
            </a:r>
          </a:p>
          <a:p>
            <a:pPr>
              <a:spcBef>
                <a:spcPts val="0"/>
              </a:spcBef>
              <a:buNone/>
            </a:pPr>
            <a:r>
              <a:rPr lang="el-GR" sz="2800" dirty="0" smtClean="0"/>
              <a:t>	Οι Έλληνες επιχείρησαν να </a:t>
            </a:r>
            <a:r>
              <a:rPr lang="el-GR" sz="2800" dirty="0" smtClean="0"/>
              <a:t>γράψουν με αλφάβητο για </a:t>
            </a:r>
            <a:r>
              <a:rPr lang="el-GR" sz="2800" dirty="0" smtClean="0"/>
              <a:t>πρώτη φορά μεταξύ 1500 και 1200 </a:t>
            </a:r>
            <a:r>
              <a:rPr lang="el-GR" sz="2800" dirty="0" err="1" smtClean="0"/>
              <a:t>π.Χ.</a:t>
            </a:r>
            <a:r>
              <a:rPr lang="el-GR" sz="2800" dirty="0" smtClean="0"/>
              <a:t> , όταν οι Μυκηναίοι , μια πρόωρη φυλή των Ελλήνων , προσάρμοσε τη Μινωική </a:t>
            </a:r>
            <a:r>
              <a:rPr lang="el-GR" sz="2800" dirty="0" smtClean="0"/>
              <a:t>γραφή</a:t>
            </a:r>
            <a:r>
              <a:rPr lang="en-US" sz="2800" dirty="0" smtClean="0"/>
              <a:t>, </a:t>
            </a:r>
            <a:r>
              <a:rPr lang="el-GR" sz="2800" dirty="0" smtClean="0"/>
              <a:t>μία </a:t>
            </a:r>
            <a:r>
              <a:rPr lang="el-GR" sz="2800" b="1" dirty="0" smtClean="0"/>
              <a:t>συλλαβική</a:t>
            </a:r>
            <a:r>
              <a:rPr lang="el-GR" sz="2800" dirty="0" smtClean="0"/>
              <a:t> γραφή (κάθε σύμβολο αντιστοιχεί σε μία συλλαβή) γνωστή ως </a:t>
            </a:r>
            <a:r>
              <a:rPr lang="el-GR" sz="2800" b="1" dirty="0" smtClean="0"/>
              <a:t>Γραμμική </a:t>
            </a:r>
            <a:r>
              <a:rPr lang="el-GR" sz="2800" b="1" dirty="0" smtClean="0"/>
              <a:t>Α</a:t>
            </a:r>
            <a:r>
              <a:rPr lang="en-US" sz="2800" b="1" dirty="0" smtClean="0"/>
              <a:t>, </a:t>
            </a:r>
            <a:r>
              <a:rPr lang="el-GR" sz="2800" dirty="0" smtClean="0"/>
              <a:t>και δημιουργήθηκε μια </a:t>
            </a:r>
            <a:r>
              <a:rPr lang="el-GR" sz="2800" dirty="0" smtClean="0"/>
              <a:t>πρώιμη μορφή της ελληνικής </a:t>
            </a:r>
            <a:r>
              <a:rPr lang="el-GR" sz="2800" dirty="0" smtClean="0"/>
              <a:t>γραφής. </a:t>
            </a:r>
          </a:p>
          <a:p>
            <a:pPr>
              <a:spcBef>
                <a:spcPts val="0"/>
              </a:spcBef>
              <a:buNone/>
            </a:pPr>
            <a:r>
              <a:rPr lang="el-GR" sz="2800" dirty="0" smtClean="0"/>
              <a:t>	</a:t>
            </a:r>
            <a:r>
              <a:rPr lang="el-GR" sz="2800" dirty="0" smtClean="0"/>
              <a:t>Ωστόσο </a:t>
            </a:r>
            <a:r>
              <a:rPr lang="el-GR" sz="2800" dirty="0" smtClean="0"/>
              <a:t>, το </a:t>
            </a:r>
            <a:r>
              <a:rPr lang="el-GR" sz="2800" dirty="0" err="1" smtClean="0"/>
              <a:t>συλλαβάριο</a:t>
            </a:r>
            <a:r>
              <a:rPr lang="el-GR" sz="2800" dirty="0" smtClean="0"/>
              <a:t> αυτό δεν ήταν κατάλληλο για να γράψει ελληνικά , και η ακριβής προφορά των μυκηναϊκών λέξεων παραμένει κάπως ασαφής . </a:t>
            </a:r>
          </a:p>
          <a:p>
            <a:pPr>
              <a:spcBef>
                <a:spcPts val="0"/>
              </a:spcBef>
              <a:buNone/>
            </a:pPr>
            <a:r>
              <a:rPr lang="el-GR" sz="2800" dirty="0" smtClean="0"/>
              <a:t>	Το αλφάβητο , από την άλλη πλευρά, επέτρεψε μια πιο </a:t>
            </a:r>
            <a:r>
              <a:rPr lang="el-GR" sz="2800" dirty="0" smtClean="0"/>
              <a:t>ακριβή καταγραφή των ήχων της γλώσσας . </a:t>
            </a:r>
            <a:r>
              <a:rPr lang="en-US" sz="2800" dirty="0"/>
              <a:t> </a:t>
            </a:r>
            <a:endParaRPr lang="el-GR" sz="2800" dirty="0" smtClean="0"/>
          </a:p>
          <a:p>
            <a:pPr>
              <a:spcBef>
                <a:spcPts val="0"/>
              </a:spcBef>
              <a:buNone/>
            </a:pPr>
            <a:r>
              <a:rPr lang="el-GR" sz="2800" dirty="0" smtClean="0"/>
              <a:t>	Η γραφή εξαφανίστηκε από το χώρο του Αιγαίο για πολλούς αιώνες μετά την κατάρρευση του Μυκηναϊκού πολιτισμού στα τέλη του 13ου αι. </a:t>
            </a:r>
            <a:r>
              <a:rPr lang="el-GR" sz="2800" dirty="0" err="1" smtClean="0"/>
              <a:t>π.Χ.</a:t>
            </a:r>
            <a:r>
              <a:rPr lang="el-GR" sz="2800" dirty="0" smtClean="0"/>
              <a:t> Εμφανίζεται ξανά γύρω στο 800 </a:t>
            </a:r>
            <a:r>
              <a:rPr lang="el-GR" sz="2800" dirty="0" err="1" smtClean="0"/>
              <a:t>π.Χ.</a:t>
            </a:r>
            <a:endParaRPr lang="en-US" sz="2800" dirty="0" smtClean="0"/>
          </a:p>
          <a:p>
            <a:pPr>
              <a:buNone/>
            </a:pP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1"/>
            <a:ext cx="8229600" cy="5181600"/>
          </a:xfrm>
        </p:spPr>
        <p:txBody>
          <a:bodyPr/>
          <a:lstStyle/>
          <a:p>
            <a:pPr>
              <a:buNone/>
            </a:pPr>
            <a:r>
              <a:rPr lang="de-AT" b="1" dirty="0" smtClean="0">
                <a:solidFill>
                  <a:schemeClr val="bg1"/>
                </a:solidFill>
              </a:rPr>
              <a:t>3. </a:t>
            </a:r>
            <a:r>
              <a:rPr lang="el-GR" b="1" dirty="0" smtClean="0">
                <a:solidFill>
                  <a:schemeClr val="bg1"/>
                </a:solidFill>
              </a:rPr>
              <a:t>Η επίσημη γλώσσα του </a:t>
            </a:r>
            <a:r>
              <a:rPr lang="el-GR" b="1" dirty="0" err="1" smtClean="0">
                <a:solidFill>
                  <a:schemeClr val="bg1"/>
                </a:solidFill>
              </a:rPr>
              <a:t>Αζερμπαϊτζαν</a:t>
            </a:r>
            <a:r>
              <a:rPr lang="el-GR" b="1" dirty="0" smtClean="0">
                <a:solidFill>
                  <a:schemeClr val="bg1"/>
                </a:solidFill>
              </a:rPr>
              <a:t> λέγεται;</a:t>
            </a:r>
            <a:endParaRPr lang="en-US" b="1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r>
              <a:rPr lang="en-US" b="1" dirty="0"/>
              <a:t>	</a:t>
            </a:r>
            <a:r>
              <a:rPr lang="en-US" b="1" dirty="0" smtClean="0"/>
              <a:t>				</a:t>
            </a:r>
            <a:r>
              <a:rPr lang="en-US" dirty="0" smtClean="0"/>
              <a:t>a.</a:t>
            </a:r>
            <a:r>
              <a:rPr lang="en-US" dirty="0"/>
              <a:t> </a:t>
            </a:r>
            <a:r>
              <a:rPr lang="el-GR" dirty="0" err="1" smtClean="0"/>
              <a:t>Αζερμπαϊτζάνιαν</a:t>
            </a:r>
            <a:endParaRPr lang="de-DE" dirty="0" smtClean="0"/>
          </a:p>
          <a:p>
            <a:pPr>
              <a:buNone/>
            </a:pPr>
            <a:r>
              <a:rPr lang="de-AT" b="1" dirty="0"/>
              <a:t>	</a:t>
            </a:r>
            <a:r>
              <a:rPr lang="de-AT" b="1" dirty="0" smtClean="0"/>
              <a:t>				</a:t>
            </a:r>
            <a:r>
              <a:rPr lang="de-AT" dirty="0" smtClean="0"/>
              <a:t>b.</a:t>
            </a:r>
            <a:r>
              <a:rPr lang="el-GR" dirty="0" smtClean="0"/>
              <a:t> </a:t>
            </a:r>
            <a:r>
              <a:rPr lang="el-GR" dirty="0" err="1" smtClean="0"/>
              <a:t>Αζερμπαϊτζανική</a:t>
            </a:r>
            <a:endParaRPr lang="de-DE" dirty="0" smtClean="0"/>
          </a:p>
          <a:p>
            <a:pPr>
              <a:buNone/>
            </a:pPr>
            <a:r>
              <a:rPr lang="de-AT" b="1" dirty="0"/>
              <a:t>	</a:t>
            </a:r>
            <a:r>
              <a:rPr lang="de-AT" b="1" dirty="0" smtClean="0"/>
              <a:t>				</a:t>
            </a:r>
            <a:r>
              <a:rPr lang="de-AT" dirty="0" smtClean="0"/>
              <a:t>c. </a:t>
            </a:r>
            <a:r>
              <a:rPr lang="el-GR" dirty="0" err="1" smtClean="0"/>
              <a:t>Αζερική</a:t>
            </a:r>
            <a:endParaRPr lang="de-AT" dirty="0" smtClean="0"/>
          </a:p>
          <a:p>
            <a:pPr>
              <a:buNone/>
            </a:pPr>
            <a:r>
              <a:rPr lang="de-AT" b="1" dirty="0"/>
              <a:t>	</a:t>
            </a:r>
            <a:r>
              <a:rPr lang="de-AT" b="1" dirty="0" smtClean="0"/>
              <a:t>				</a:t>
            </a:r>
            <a:r>
              <a:rPr lang="de-AT" dirty="0" smtClean="0"/>
              <a:t>d. </a:t>
            </a:r>
            <a:r>
              <a:rPr lang="el-GR" dirty="0" err="1" smtClean="0"/>
              <a:t>Αζερμπάνια</a:t>
            </a:r>
            <a:endParaRPr lang="en-US" b="1" dirty="0" smtClean="0"/>
          </a:p>
          <a:p>
            <a:pPr>
              <a:buNone/>
            </a:pPr>
            <a:endParaRPr lang="de-DE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676400"/>
            <a:ext cx="1784565" cy="3349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3200" y="381000"/>
            <a:ext cx="5943600" cy="5745163"/>
          </a:xfrm>
        </p:spPr>
        <p:txBody>
          <a:bodyPr/>
          <a:lstStyle/>
          <a:p>
            <a:pPr>
              <a:buNone/>
            </a:pPr>
            <a:r>
              <a:rPr lang="el-GR" dirty="0" smtClean="0"/>
              <a:t>Η επίσημη γλώσσα του Αζερμπαϊτζάν λέγεται </a:t>
            </a:r>
            <a:r>
              <a:rPr lang="el-GR" dirty="0" err="1" smtClean="0"/>
              <a:t>Αζερική</a:t>
            </a:r>
            <a:endParaRPr lang="en-US" dirty="0" smtClean="0"/>
          </a:p>
        </p:txBody>
      </p:sp>
      <p:pic>
        <p:nvPicPr>
          <p:cNvPr id="4" name="Picture 3" descr="azerbaijani-flag-map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52800" y="1447800"/>
            <a:ext cx="5029200" cy="3960000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676400"/>
            <a:ext cx="1784565" cy="3349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34200" y="3429000"/>
            <a:ext cx="1870075" cy="187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1"/>
            <a:ext cx="7010400" cy="48006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de-AT" sz="4100" dirty="0" smtClean="0">
                <a:solidFill>
                  <a:schemeClr val="bg1"/>
                </a:solidFill>
              </a:rPr>
              <a:t>4. </a:t>
            </a:r>
            <a:r>
              <a:rPr lang="el-GR" sz="4100" b="1" dirty="0" smtClean="0">
                <a:solidFill>
                  <a:schemeClr val="bg1"/>
                </a:solidFill>
              </a:rPr>
              <a:t>Από πού προέρχεται η νοηματική γλώσσα;</a:t>
            </a:r>
            <a:endParaRPr lang="en-US" sz="4100" b="1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b="1" dirty="0"/>
          </a:p>
          <a:p>
            <a:pPr>
              <a:buNone/>
            </a:pPr>
            <a:r>
              <a:rPr lang="en-US" dirty="0" smtClean="0"/>
              <a:t>	</a:t>
            </a:r>
            <a:r>
              <a:rPr lang="en-US" b="1" dirty="0" smtClean="0">
                <a:solidFill>
                  <a:schemeClr val="bg1"/>
                </a:solidFill>
              </a:rPr>
              <a:t>a. </a:t>
            </a:r>
            <a:r>
              <a:rPr lang="el-GR" dirty="0" smtClean="0"/>
              <a:t>Αντιγράφτηκε από τους μεγάλους γορίλες που ζουν στην Αφρική</a:t>
            </a:r>
            <a:endParaRPr lang="en-US" dirty="0" smtClean="0"/>
          </a:p>
          <a:p>
            <a:pPr>
              <a:buNone/>
            </a:pPr>
            <a:r>
              <a:rPr lang="en-US" dirty="0"/>
              <a:t>	</a:t>
            </a:r>
            <a:r>
              <a:rPr lang="en-US" b="1" dirty="0" smtClean="0">
                <a:solidFill>
                  <a:schemeClr val="bg1"/>
                </a:solidFill>
              </a:rPr>
              <a:t>b. </a:t>
            </a:r>
            <a:r>
              <a:rPr lang="el-GR" dirty="0" smtClean="0"/>
              <a:t>Δημιουργήθηκε από τον γάλλο </a:t>
            </a:r>
            <a:r>
              <a:rPr lang="en-US" dirty="0" err="1" smtClean="0"/>
              <a:t>Abbé</a:t>
            </a:r>
            <a:r>
              <a:rPr lang="en-US" dirty="0" smtClean="0"/>
              <a:t> </a:t>
            </a:r>
            <a:r>
              <a:rPr lang="en-US" dirty="0"/>
              <a:t>de </a:t>
            </a:r>
            <a:r>
              <a:rPr lang="en-US" dirty="0" err="1" smtClean="0"/>
              <a:t>l'Epée</a:t>
            </a:r>
            <a:r>
              <a:rPr lang="el-GR" dirty="0" smtClean="0"/>
              <a:t> ανάμεσα στο </a:t>
            </a:r>
            <a:r>
              <a:rPr lang="en-US" dirty="0" smtClean="0"/>
              <a:t>1760 </a:t>
            </a:r>
            <a:r>
              <a:rPr lang="el-GR" dirty="0" smtClean="0"/>
              <a:t>και το </a:t>
            </a:r>
            <a:r>
              <a:rPr lang="en-US" dirty="0" smtClean="0"/>
              <a:t>1789.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b="1" dirty="0" smtClean="0">
                <a:solidFill>
                  <a:schemeClr val="bg1"/>
                </a:solidFill>
              </a:rPr>
              <a:t>c. </a:t>
            </a:r>
            <a:r>
              <a:rPr lang="el-GR" dirty="0" smtClean="0"/>
              <a:t>Προέκυψε φυσικά όπου συγκεντρώνονταν μη </a:t>
            </a:r>
            <a:r>
              <a:rPr lang="el-GR" dirty="0" err="1" smtClean="0"/>
              <a:t>ακούοντες</a:t>
            </a:r>
            <a:r>
              <a:rPr lang="el-GR" dirty="0" smtClean="0"/>
              <a:t> και εμφανίζεται και σε ιθαγενείς πληθυσμούς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b="1" dirty="0" smtClean="0">
                <a:solidFill>
                  <a:schemeClr val="bg1"/>
                </a:solidFill>
              </a:rPr>
              <a:t>d. </a:t>
            </a:r>
            <a:r>
              <a:rPr lang="el-GR" dirty="0" smtClean="0"/>
              <a:t>Δημιουργήθηκε στο εργαστήριο Γλωσσολογίας του </a:t>
            </a:r>
            <a:r>
              <a:rPr lang="en-US" dirty="0" smtClean="0"/>
              <a:t>Gallaudet </a:t>
            </a:r>
            <a:r>
              <a:rPr lang="en-US" dirty="0"/>
              <a:t>University (USA</a:t>
            </a:r>
            <a:r>
              <a:rPr lang="en-US" dirty="0" smtClean="0"/>
              <a:t>).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0400" y="1447800"/>
            <a:ext cx="1855787" cy="397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519</TotalTime>
  <Words>317</Words>
  <Application>Microsoft Office PowerPoint</Application>
  <PresentationFormat>Προβολή στην οθόνη (4:3)</PresentationFormat>
  <Paragraphs>154</Paragraphs>
  <Slides>26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26</vt:i4>
      </vt:variant>
    </vt:vector>
  </HeadingPairs>
  <TitlesOfParts>
    <vt:vector size="27" baseType="lpstr">
      <vt:lpstr>Office Theme</vt:lpstr>
      <vt:lpstr>Ευρωπαϊκή μέρα  γλωσσών QUIZ  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  <vt:lpstr>Διαφάνεια 15</vt:lpstr>
      <vt:lpstr>Διαφάνεια 16</vt:lpstr>
      <vt:lpstr>Διαφάνεια 17</vt:lpstr>
      <vt:lpstr>Διαφάνεια 18</vt:lpstr>
      <vt:lpstr>Διαφάνεια 19</vt:lpstr>
      <vt:lpstr>Διαφάνεια 20</vt:lpstr>
      <vt:lpstr>Διαφάνεια 21</vt:lpstr>
      <vt:lpstr>Διαφάνεια 22</vt:lpstr>
      <vt:lpstr>Διαφάνεια 23</vt:lpstr>
      <vt:lpstr>Διαφάνεια 24</vt:lpstr>
      <vt:lpstr>Διαφάνεια 25</vt:lpstr>
      <vt:lpstr>Διαφάνεια 26</vt:lpstr>
    </vt:vector>
  </TitlesOfParts>
  <Company>ECML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European Day of Languages  26th of September</dc:title>
  <dc:creator>Alina</dc:creator>
  <cp:lastModifiedBy>nvasiloglou</cp:lastModifiedBy>
  <cp:revision>186</cp:revision>
  <dcterms:created xsi:type="dcterms:W3CDTF">2012-11-05T14:16:57Z</dcterms:created>
  <dcterms:modified xsi:type="dcterms:W3CDTF">2015-09-22T10:28:50Z</dcterms:modified>
</cp:coreProperties>
</file>