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4"/>
  </p:notesMasterIdLst>
  <p:sldIdLst>
    <p:sldId id="283" r:id="rId2"/>
    <p:sldId id="278" r:id="rId3"/>
    <p:sldId id="279" r:id="rId4"/>
    <p:sldId id="305" r:id="rId5"/>
    <p:sldId id="304" r:id="rId6"/>
    <p:sldId id="286" r:id="rId7"/>
    <p:sldId id="306" r:id="rId8"/>
    <p:sldId id="280" r:id="rId9"/>
    <p:sldId id="297" r:id="rId10"/>
    <p:sldId id="298" r:id="rId11"/>
    <p:sldId id="310" r:id="rId12"/>
    <p:sldId id="299" r:id="rId13"/>
    <p:sldId id="300" r:id="rId14"/>
    <p:sldId id="311" r:id="rId15"/>
    <p:sldId id="301" r:id="rId16"/>
    <p:sldId id="302" r:id="rId17"/>
    <p:sldId id="312" r:id="rId18"/>
    <p:sldId id="314" r:id="rId19"/>
    <p:sldId id="268" r:id="rId20"/>
    <p:sldId id="303" r:id="rId21"/>
    <p:sldId id="270" r:id="rId22"/>
    <p:sldId id="313" r:id="rId23"/>
  </p:sldIdLst>
  <p:sldSz cx="9144000" cy="6858000" type="screen4x3"/>
  <p:notesSz cx="6797675" cy="9928225"/>
  <p:defaultTextStyle>
    <a:defPPr>
      <a:defRPr lang="el-GR"/>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FFFF"/>
    <a:srgbClr val="00CC00"/>
    <a:srgbClr val="FF0000"/>
    <a:srgbClr val="F4EE00"/>
    <a:srgbClr val="0000FF"/>
    <a:srgbClr val="3399FF"/>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0"/>
    <p:restoredTop sz="96100" autoAdjust="0"/>
  </p:normalViewPr>
  <p:slideViewPr>
    <p:cSldViewPr>
      <p:cViewPr>
        <p:scale>
          <a:sx n="100" d="100"/>
          <a:sy n="100" d="100"/>
        </p:scale>
        <p:origin x="-1956"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692" y="-8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endParaRPr lang="el-GR"/>
          </a:p>
        </p:txBody>
      </p:sp>
      <p:sp>
        <p:nvSpPr>
          <p:cNvPr id="4710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endParaRPr lang="el-GR"/>
          </a:p>
        </p:txBody>
      </p:sp>
      <p:sp>
        <p:nvSpPr>
          <p:cNvPr id="4710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p:spPr>
      </p:sp>
      <p:sp>
        <p:nvSpPr>
          <p:cNvPr id="47109"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711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endParaRPr lang="el-GR"/>
          </a:p>
        </p:txBody>
      </p:sp>
      <p:sp>
        <p:nvSpPr>
          <p:cNvPr id="47111"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50EE11A5-3C25-4263-A4E5-890FAFB64CFB}" type="slidenum">
              <a:rPr lang="el-G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publications.eu.int/code/el/el-5000200.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79BA9C-1954-4AB5-9384-34B990EB38FE}" type="slidenum">
              <a:rPr lang="el-GR"/>
              <a:pPr/>
              <a:t>19</a:t>
            </a:fld>
            <a:endParaRPr lang="el-GR"/>
          </a:p>
        </p:txBody>
      </p:sp>
      <p:sp>
        <p:nvSpPr>
          <p:cNvPr id="80898" name="Rectangle 2"/>
          <p:cNvSpPr>
            <a:spLocks noGrp="1" noRot="1" noChangeAspect="1" noChangeArrowheads="1" noTextEdit="1"/>
          </p:cNvSpPr>
          <p:nvPr>
            <p:ph type="sldImg"/>
          </p:nvPr>
        </p:nvSpPr>
        <p:spPr>
          <a:xfrm>
            <a:off x="917575" y="744538"/>
            <a:ext cx="4962525" cy="3722687"/>
          </a:xfrm>
          <a:ln/>
        </p:spPr>
      </p:sp>
      <p:sp>
        <p:nvSpPr>
          <p:cNvPr id="80899" name="Rectangle 3"/>
          <p:cNvSpPr>
            <a:spLocks noGrp="1" noChangeArrowheads="1"/>
          </p:cNvSpPr>
          <p:nvPr>
            <p:ph type="body" idx="1"/>
          </p:nvPr>
        </p:nvSpPr>
        <p:spPr/>
        <p:txBody>
          <a:bodyPr/>
          <a:lstStyle/>
          <a:p>
            <a:pPr>
              <a:lnSpc>
                <a:spcPct val="80000"/>
              </a:lnSpc>
            </a:pPr>
            <a:r>
              <a:rPr lang="el-GR" sz="800"/>
              <a:t>Ο αριθμός των αστεριών δεν εξαρτάται από τον αριθμό των κρατών μελών. Είναι δώδεκα αστέρια, επειδή παραδοσιακά ο αριθμός δώδεκα συμβολίζει την τελειότητα, την πληρότητα και την ενότητα. Γι'αυτό, η σημαία παραμένει η ίδια, ανεξάρτητα από τις διευρύνσεις της ΕΕ.</a:t>
            </a:r>
            <a:endParaRPr lang="el-GR" sz="800" b="1"/>
          </a:p>
          <a:p>
            <a:pPr>
              <a:lnSpc>
                <a:spcPct val="80000"/>
              </a:lnSpc>
            </a:pPr>
            <a:r>
              <a:rPr lang="el-GR" sz="800" b="1"/>
              <a:t>Η ιστορία της σημαίας</a:t>
            </a:r>
            <a:endParaRPr lang="en-GB" sz="800" b="1"/>
          </a:p>
          <a:p>
            <a:pPr>
              <a:lnSpc>
                <a:spcPct val="80000"/>
              </a:lnSpc>
            </a:pPr>
            <a:r>
              <a:rPr lang="el-GR" sz="800"/>
              <a:t>Η ιστορία της σημαίας ξεκίνησε το 1955, όταν η Ευρωπαϊκή Ένωση υπήρχε μόνο υπό τη μορφή της Ευρωπαϊκής Κοινότητας του Άνθρακα και του Χάλυβα, στην οποία συμμετείχαν μόνο έξι κράτη μέλη. Ένας άλλος, όμως, οργανισμός, με περισσότερα μέλη - το </a:t>
            </a:r>
            <a:r>
              <a:rPr lang="el-GR" sz="800" b="1"/>
              <a:t>Συμβούλιο της Ευρώπης</a:t>
            </a:r>
            <a:r>
              <a:rPr lang="el-GR" sz="800"/>
              <a:t>- είχε ιδρυθεί αρκετά χρόνια νωρίτερα, με την εντολή να προασπίζει τα ανθρώπινα δικαιώματα και να προωθεί τον ευρωπαϊκό πολιτισμό.</a:t>
            </a:r>
            <a:endParaRPr lang="en-GB" sz="800"/>
          </a:p>
          <a:p>
            <a:pPr>
              <a:lnSpc>
                <a:spcPct val="80000"/>
              </a:lnSpc>
            </a:pPr>
            <a:r>
              <a:rPr lang="en-GB" sz="800"/>
              <a:t>T</a:t>
            </a:r>
            <a:r>
              <a:rPr lang="el-GR" sz="800"/>
              <a:t>ο Συμβούλιο της Ευρώπης αναζητούσε το σύμβολο που θα το εκπροσωπούσε. Μετά από πολλές συζητήσεις, υιοθετήθηκε το σημερινό έμβλημα - ένας κύκλος δώδεκα χρυσών αστεριών πάνω σε γαλάζιο φόντο. Σε διαφόρους πολιτισμούς, ο αριθμός 12 αντιπροσωπεύει συμβολικά την πληρότητα και, βέβαια, είναι και ο αριθμός των μηνών του έτους, και των ωρών όπως απεικονίζονται στα ρολόγια. Όσο για τον κύκλο είναι, μεταξύ άλλων, σύμβολο ενότητας.</a:t>
            </a:r>
            <a:endParaRPr lang="en-GB" sz="800"/>
          </a:p>
          <a:p>
            <a:pPr>
              <a:lnSpc>
                <a:spcPct val="80000"/>
              </a:lnSpc>
            </a:pPr>
            <a:r>
              <a:rPr lang="en-GB" sz="800"/>
              <a:t>T</a:t>
            </a:r>
            <a:r>
              <a:rPr lang="el-GR" sz="800"/>
              <a:t>ο Συμβούλιο της Ευρώπης είχε παροτρύνει, εν συνεχεία, τα άλλα ευρωπαϊκά όργανα να υιοθετήσουν την ίδια σημαία και, το 1983, εισακούστηκε από το Ευρωπαϊκό Κοινοβούλιο. Τέλος, το 1985, η σημαία υιοθετήθηκε από όλους τους αρχηγούς κρατών και κυβερνήσεων της ΕΕ ως επίσημο έμβλημα της Ευρωπαϊκής Ένωσης - που τότε ονομαζόταν Ευρωπαϊκές Κοινότητες.</a:t>
            </a:r>
          </a:p>
          <a:p>
            <a:pPr>
              <a:lnSpc>
                <a:spcPct val="80000"/>
              </a:lnSpc>
            </a:pPr>
            <a:r>
              <a:rPr lang="el-GR" sz="800"/>
              <a:t>Από την αρχή του 1986, αυτή η σημαία είναι το σύμβολο όλων των ευρωπαϊκών οργάνων.</a:t>
            </a:r>
            <a:br>
              <a:rPr lang="el-GR" sz="800"/>
            </a:br>
            <a:r>
              <a:rPr lang="el-GR" sz="800"/>
              <a:t>Η ευρωπαϊκή σημαία είναι το μόνο έμβλημα της Ευρωπαϊκής Επιτροπής - το εκτελεστικό όργανο της ΕΕ. </a:t>
            </a:r>
            <a:r>
              <a:rPr lang="en-GB" sz="800"/>
              <a:t>A</a:t>
            </a:r>
            <a:r>
              <a:rPr lang="el-GR" sz="800"/>
              <a:t>λλα όργανα και οργανισμοί της ΕΕ χρησιμοποιούν και </a:t>
            </a:r>
            <a:r>
              <a:rPr lang="el-GR" sz="800">
                <a:hlinkClick r:id="rId3"/>
              </a:rPr>
              <a:t>δικά τους εμβλήματα</a:t>
            </a:r>
            <a:r>
              <a:rPr lang="en-GB" sz="800"/>
              <a:t> </a:t>
            </a:r>
            <a:r>
              <a:rPr lang="el-GR" sz="800"/>
              <a:t>εκτός από την ευρωπαϊκή σημαία.</a:t>
            </a:r>
          </a:p>
          <a:p>
            <a:pPr>
              <a:lnSpc>
                <a:spcPct val="80000"/>
              </a:lnSpc>
            </a:pPr>
            <a:r>
              <a:rPr lang="el-GR" sz="800"/>
              <a:t>Ο ύμνος αυτός δεν είναι μόνον ο ύμνος της Ευρωπαϊκής Ένωσης αλλά και της Ευρώπης με την ευρύτερη έννοια. Η μελωδία προέρχεται από την Ενάτη Συμφωνία που συνέθεσε το 1823 ο Λούντβιχ Βαν Μπετόβεν.</a:t>
            </a:r>
          </a:p>
          <a:p>
            <a:pPr>
              <a:lnSpc>
                <a:spcPct val="80000"/>
              </a:lnSpc>
            </a:pPr>
            <a:r>
              <a:rPr lang="el-GR" sz="800"/>
              <a:t>Για το τελευταίο μέρος της συμφωνίας αυτής, ο Μπετόβεν μελοποίησε την "ωδή στη χαρά" που έγραψε το 1785 ο Φρίντριχ Φον Σίλερ. Το ποίημα αυτό εκφράζει το ιδεαλιστικό όραμα του Σίλερ για τη συναδέλφωση των ανθρώπων - όραμα που συμμεριζόταν και ο Μπετόβεν.</a:t>
            </a:r>
          </a:p>
          <a:p>
            <a:pPr>
              <a:lnSpc>
                <a:spcPct val="80000"/>
              </a:lnSpc>
            </a:pPr>
            <a:r>
              <a:rPr lang="el-GR" sz="800"/>
              <a:t>Το 1972, το Συμβούλιο της Ευρώπης (που επινόησε και την ευρωπαϊκή σημαία) υϊοθέτησε την ωδή στη χαρά του Μπετόβεν σαν δικό του ύμνο και ζητήθηκε από τον γνωστό συνθέτη Χέρμπερτ φον Κάραγιαν να γράψει τρεις μουσικές διασκευές - για σόλο πιάνο, για πνευστά και για συμφωνική ορχήστρα. Χωρίς λόγια, στην παγκόσμια γλώσσα της μουσικής, ο ύμνος αυτός εκφράζει τις ιδέες της ελευθερίας, της ειρήνης και της αλληλεγγύης που ενσαρκώνει η Ευρώπη.</a:t>
            </a:r>
          </a:p>
          <a:p>
            <a:pPr>
              <a:lnSpc>
                <a:spcPct val="80000"/>
              </a:lnSpc>
            </a:pPr>
            <a:r>
              <a:rPr lang="el-GR" sz="800"/>
              <a:t>Το 1985, υϊοθετήθηκε από τους αρχηγούς κρατών και κυβερνήσεων της ΕΕ σαν επίσημος ύμνος της Ευρωπαϊκής Ένωσης. Δεν προορίζεται να αντικαταστήσει τους εθνικούς ύμνους των κρατών μελών, αλλά να τιμήσει τις κοινές αξίες και την ενότητα μέσα στην ποικιλομορφία.</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DC358F5D-D1D9-4DEB-9F6E-F227451BE2B2}"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C497C05C-7350-46DF-826E-40B74D355840}"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B758A6D7-F3F4-4E96-B0FD-607F5889B2EA}"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2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4" name="3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5" name="4 - Θέση αριθμού διαφάνειας"/>
          <p:cNvSpPr>
            <a:spLocks noGrp="1"/>
          </p:cNvSpPr>
          <p:nvPr>
            <p:ph type="sldNum" sz="quarter" idx="12"/>
          </p:nvPr>
        </p:nvSpPr>
        <p:spPr>
          <a:xfrm>
            <a:off x="6553200" y="6245225"/>
            <a:ext cx="2133600" cy="476250"/>
          </a:xfrm>
        </p:spPr>
        <p:txBody>
          <a:bodyPr/>
          <a:lstStyle>
            <a:lvl1pPr>
              <a:defRPr/>
            </a:lvl1pPr>
          </a:lstStyle>
          <a:p>
            <a:fld id="{8D293869-FC71-4085-AEFD-CA3B79E8EB95}"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764C9C41-1C8E-4BFF-8FEC-400777CA93EB}"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D4186D1D-4EA3-45A2-9280-15DEC7C440B0}"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781AB824-6182-4FE3-9E7F-74E10B23857B}"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19C959FD-2A16-49FF-8E0C-A38555A5AA8D}"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8A534B62-A63B-436F-925D-E7DCD5123477}"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33540C78-B728-4CDE-AA16-A79026B71B27}"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36B0E5AB-A2B1-4E7B-AC5A-ABEF4A4CE3A2}"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791E08FF-0BB4-45C2-97E5-2B470D68D6A3}"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F96C5020-4057-40A9-8F18-A092D40CC148}"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802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80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l-GR"/>
          </a:p>
        </p:txBody>
      </p:sp>
      <p:sp>
        <p:nvSpPr>
          <p:cNvPr id="180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l-GR"/>
          </a:p>
        </p:txBody>
      </p:sp>
      <p:sp>
        <p:nvSpPr>
          <p:cNvPr id="180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DF2F6C02-CD44-46E2-AA18-4A807FF0D75B}"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700" name="Rectangle 4"/>
          <p:cNvSpPr>
            <a:spLocks noGrp="1" noChangeArrowheads="1"/>
          </p:cNvSpPr>
          <p:nvPr>
            <p:ph type="title"/>
          </p:nvPr>
        </p:nvSpPr>
        <p:spPr>
          <a:xfrm>
            <a:off x="0" y="0"/>
            <a:ext cx="9144000" cy="1752600"/>
          </a:xfrm>
        </p:spPr>
        <p:txBody>
          <a:bodyPr/>
          <a:lstStyle/>
          <a:p>
            <a:r>
              <a:rPr lang="el-GR" dirty="0">
                <a:solidFill>
                  <a:srgbClr val="0000FF"/>
                </a:solidFill>
                <a:latin typeface="Comic Sans MS" pitchFamily="66" charset="0"/>
              </a:rPr>
              <a:t> </a:t>
            </a:r>
            <a:r>
              <a:rPr lang="el-GR" sz="3600" b="1" dirty="0">
                <a:solidFill>
                  <a:srgbClr val="0000FF"/>
                </a:solidFill>
              </a:rPr>
              <a:t>«Η χώρα μου η </a:t>
            </a:r>
            <a:r>
              <a:rPr lang="el-GR" sz="3600" b="1" dirty="0" smtClean="0">
                <a:solidFill>
                  <a:srgbClr val="0000FF"/>
                </a:solidFill>
              </a:rPr>
              <a:t>Ευρώπη!!!»</a:t>
            </a:r>
            <a:r>
              <a:rPr lang="en-US" sz="4000" b="1" dirty="0">
                <a:solidFill>
                  <a:srgbClr val="0000FF"/>
                </a:solidFill>
              </a:rPr>
              <a:t/>
            </a:r>
            <a:br>
              <a:rPr lang="en-US" sz="4000" b="1" dirty="0">
                <a:solidFill>
                  <a:srgbClr val="0000FF"/>
                </a:solidFill>
              </a:rPr>
            </a:br>
            <a:r>
              <a:rPr lang="el-GR" dirty="0">
                <a:solidFill>
                  <a:srgbClr val="0000FF"/>
                </a:solidFill>
                <a:latin typeface="Comic Sans MS" pitchFamily="66" charset="0"/>
              </a:rPr>
              <a:t>(ταξίδι γνωριμίας)</a:t>
            </a:r>
          </a:p>
        </p:txBody>
      </p:sp>
      <p:pic>
        <p:nvPicPr>
          <p:cNvPr id="157708" name="Picture 12"/>
          <p:cNvPicPr>
            <a:picLocks noGrp="1" noChangeAspect="1" noChangeArrowheads="1"/>
          </p:cNvPicPr>
          <p:nvPr>
            <p:ph idx="1"/>
          </p:nvPr>
        </p:nvPicPr>
        <p:blipFill>
          <a:blip r:embed="rId2" cstate="print"/>
          <a:srcRect/>
          <a:stretch>
            <a:fillRect/>
          </a:stretch>
        </p:blipFill>
        <p:spPr>
          <a:xfrm>
            <a:off x="684213" y="1628775"/>
            <a:ext cx="7991475" cy="4176713"/>
          </a:xfrm>
          <a:ln/>
        </p:spPr>
      </p:pic>
      <p:sp>
        <p:nvSpPr>
          <p:cNvPr id="157711" name="Rectangle 15"/>
          <p:cNvSpPr>
            <a:spLocks noChangeArrowheads="1"/>
          </p:cNvSpPr>
          <p:nvPr/>
        </p:nvSpPr>
        <p:spPr bwMode="auto">
          <a:xfrm>
            <a:off x="0" y="2984500"/>
            <a:ext cx="9144000" cy="0"/>
          </a:xfrm>
          <a:prstGeom prst="rect">
            <a:avLst/>
          </a:prstGeom>
          <a:noFill/>
          <a:ln w="9525">
            <a:noFill/>
            <a:miter lim="800000"/>
            <a:headEnd/>
            <a:tailEnd/>
          </a:ln>
          <a:effectLst/>
        </p:spPr>
        <p:txBody>
          <a:bodyPr wrap="none" anchor="ctr">
            <a:spAutoFit/>
          </a:bodyPr>
          <a:lstStyle/>
          <a:p>
            <a:endParaRPr lang="el-GR"/>
          </a:p>
        </p:txBody>
      </p:sp>
      <p:pic>
        <p:nvPicPr>
          <p:cNvPr id="9" name="8 - Εικόνα" descr="LOGO_EUROPE_DIRECT"/>
          <p:cNvPicPr/>
          <p:nvPr/>
        </p:nvPicPr>
        <p:blipFill>
          <a:blip r:embed="rId3" cstate="print"/>
          <a:stretch>
            <a:fillRect/>
          </a:stretch>
        </p:blipFill>
        <p:spPr bwMode="auto">
          <a:xfrm>
            <a:off x="7786710" y="5715016"/>
            <a:ext cx="1143008" cy="1142984"/>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32" name="Picture 8" descr="Image2"/>
          <p:cNvPicPr>
            <a:picLocks noGrp="1" noChangeAspect="1" noChangeArrowheads="1"/>
          </p:cNvPicPr>
          <p:nvPr>
            <p:ph/>
          </p:nvPr>
        </p:nvPicPr>
        <p:blipFill>
          <a:blip r:embed="rId2" cstate="print">
            <a:lum bright="-18000" contrast="42000"/>
          </a:blip>
          <a:srcRect/>
          <a:stretch>
            <a:fillRect/>
          </a:stretch>
        </p:blipFill>
        <p:spPr>
          <a:xfrm>
            <a:off x="0" y="0"/>
            <a:ext cx="9144000" cy="5876925"/>
          </a:xfrm>
          <a:noFill/>
          <a:ln/>
        </p:spPr>
      </p:pic>
      <p:pic>
        <p:nvPicPr>
          <p:cNvPr id="7" name="6 - Εικόνα" descr="LOGO_EUROPE_DIRECT"/>
          <p:cNvPicPr/>
          <p:nvPr/>
        </p:nvPicPr>
        <p:blipFill>
          <a:blip r:embed="rId3" cstate="print"/>
          <a:stretch>
            <a:fillRect/>
          </a:stretch>
        </p:blipFill>
        <p:spPr bwMode="auto">
          <a:xfrm>
            <a:off x="197045" y="5657850"/>
            <a:ext cx="1263259" cy="1200150"/>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l-GR" sz="4000" b="1" dirty="0">
                <a:solidFill>
                  <a:srgbClr val="0000FF"/>
                </a:solidFill>
                <a:latin typeface="Comic Sans MS" pitchFamily="66" charset="0"/>
              </a:rPr>
              <a:t>Πως φτάσαμε στην Ευρωπαϊκή Ένωση των </a:t>
            </a:r>
            <a:r>
              <a:rPr lang="el-GR" sz="4000" b="1" dirty="0" smtClean="0">
                <a:solidFill>
                  <a:srgbClr val="0000FF"/>
                </a:solidFill>
                <a:latin typeface="Comic Sans MS" pitchFamily="66" charset="0"/>
              </a:rPr>
              <a:t>2</a:t>
            </a:r>
            <a:r>
              <a:rPr lang="el-GR" sz="4000" b="1" dirty="0" smtClean="0">
                <a:solidFill>
                  <a:srgbClr val="0000FF"/>
                </a:solidFill>
                <a:latin typeface="Comic Sans MS" pitchFamily="66" charset="0"/>
              </a:rPr>
              <a:t>8</a:t>
            </a:r>
            <a:r>
              <a:rPr lang="el-GR" sz="4000" b="1" dirty="0" smtClean="0">
                <a:solidFill>
                  <a:srgbClr val="0000FF"/>
                </a:solidFill>
                <a:latin typeface="Comic Sans MS" pitchFamily="66" charset="0"/>
              </a:rPr>
              <a:t>;;;;</a:t>
            </a:r>
            <a:endParaRPr lang="el-GR" sz="4000" b="1" dirty="0">
              <a:solidFill>
                <a:srgbClr val="0000FF"/>
              </a:solidFill>
              <a:latin typeface="Comic Sans MS" pitchFamily="66" charset="0"/>
            </a:endParaRPr>
          </a:p>
        </p:txBody>
      </p:sp>
      <p:sp>
        <p:nvSpPr>
          <p:cNvPr id="288773" name="Rectangle 5"/>
          <p:cNvSpPr>
            <a:spLocks noGrp="1" noChangeArrowheads="1"/>
          </p:cNvSpPr>
          <p:nvPr>
            <p:ph type="body" sz="half" idx="2"/>
          </p:nvPr>
        </p:nvSpPr>
        <p:spPr/>
        <p:txBody>
          <a:bodyPr/>
          <a:lstStyle/>
          <a:p>
            <a:pPr>
              <a:buFontTx/>
              <a:buNone/>
            </a:pPr>
            <a:r>
              <a:rPr lang="el-GR" sz="3200" b="1">
                <a:solidFill>
                  <a:srgbClr val="FF0000"/>
                </a:solidFill>
                <a:latin typeface="Comic Sans MS" pitchFamily="66" charset="0"/>
              </a:rPr>
              <a:t>Ιδρυτικά Μέλη (1951) </a:t>
            </a:r>
          </a:p>
          <a:p>
            <a:r>
              <a:rPr lang="el-GR" b="1">
                <a:solidFill>
                  <a:srgbClr val="0000FF"/>
                </a:solidFill>
                <a:latin typeface="Comic Sans MS" pitchFamily="66" charset="0"/>
              </a:rPr>
              <a:t>Γαλλία</a:t>
            </a:r>
          </a:p>
          <a:p>
            <a:r>
              <a:rPr lang="el-GR" b="1">
                <a:solidFill>
                  <a:srgbClr val="0000FF"/>
                </a:solidFill>
                <a:latin typeface="Comic Sans MS" pitchFamily="66" charset="0"/>
              </a:rPr>
              <a:t>Γερμανία</a:t>
            </a:r>
          </a:p>
          <a:p>
            <a:r>
              <a:rPr lang="el-GR" b="1">
                <a:solidFill>
                  <a:srgbClr val="0000FF"/>
                </a:solidFill>
                <a:latin typeface="Comic Sans MS" pitchFamily="66" charset="0"/>
              </a:rPr>
              <a:t>Βέλγιο</a:t>
            </a:r>
          </a:p>
          <a:p>
            <a:r>
              <a:rPr lang="el-GR" b="1">
                <a:solidFill>
                  <a:srgbClr val="0000FF"/>
                </a:solidFill>
                <a:latin typeface="Comic Sans MS" pitchFamily="66" charset="0"/>
              </a:rPr>
              <a:t>Ολλανδία</a:t>
            </a:r>
          </a:p>
          <a:p>
            <a:r>
              <a:rPr lang="el-GR" b="1">
                <a:solidFill>
                  <a:srgbClr val="0000FF"/>
                </a:solidFill>
                <a:latin typeface="Comic Sans MS" pitchFamily="66" charset="0"/>
              </a:rPr>
              <a:t>Ιταλία</a:t>
            </a:r>
          </a:p>
          <a:p>
            <a:r>
              <a:rPr lang="el-GR" b="1">
                <a:solidFill>
                  <a:srgbClr val="0000FF"/>
                </a:solidFill>
                <a:latin typeface="Comic Sans MS" pitchFamily="66" charset="0"/>
              </a:rPr>
              <a:t>Λουξεμβούργο</a:t>
            </a:r>
          </a:p>
        </p:txBody>
      </p:sp>
      <p:pic>
        <p:nvPicPr>
          <p:cNvPr id="288774" name="Picture 6"/>
          <p:cNvPicPr>
            <a:picLocks noGrp="1" noChangeAspect="1" noChangeArrowheads="1"/>
          </p:cNvPicPr>
          <p:nvPr>
            <p:ph type="body" sz="half" idx="1"/>
          </p:nvPr>
        </p:nvPicPr>
        <p:blipFill>
          <a:blip r:embed="rId2" cstate="print">
            <a:lum bright="-24000" contrast="84000"/>
          </a:blip>
          <a:srcRect/>
          <a:stretch>
            <a:fillRect/>
          </a:stretch>
        </p:blipFill>
        <p:spPr>
          <a:xfrm>
            <a:off x="250825" y="1628775"/>
            <a:ext cx="4176713" cy="4464050"/>
          </a:xfrm>
          <a:noFill/>
          <a:ln/>
        </p:spPr>
      </p:pic>
      <p:pic>
        <p:nvPicPr>
          <p:cNvPr id="7" name="6 - Εικόνα" descr="LOGO_EUROPE_DIRECT"/>
          <p:cNvPicPr/>
          <p:nvPr/>
        </p:nvPicPr>
        <p:blipFill>
          <a:blip r:embed="rId3" cstate="print"/>
          <a:stretch>
            <a:fillRect/>
          </a:stretch>
        </p:blipFill>
        <p:spPr bwMode="auto">
          <a:xfrm>
            <a:off x="7683695" y="5657850"/>
            <a:ext cx="1263259" cy="120015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83" name="Rectangle 11"/>
          <p:cNvSpPr>
            <a:spLocks noGrp="1" noChangeArrowheads="1"/>
          </p:cNvSpPr>
          <p:nvPr>
            <p:ph type="title"/>
          </p:nvPr>
        </p:nvSpPr>
        <p:spPr/>
        <p:txBody>
          <a:bodyPr/>
          <a:lstStyle/>
          <a:p>
            <a:r>
              <a:rPr lang="el-GR" sz="4000" b="1">
                <a:solidFill>
                  <a:srgbClr val="0000FF"/>
                </a:solidFill>
                <a:latin typeface="Comic Sans MS" pitchFamily="66" charset="0"/>
              </a:rPr>
              <a:t>Η Ευρώπη των 9 κρατών-μελών!!!</a:t>
            </a:r>
          </a:p>
        </p:txBody>
      </p:sp>
      <p:sp>
        <p:nvSpPr>
          <p:cNvPr id="259085" name="Rectangle 13"/>
          <p:cNvSpPr>
            <a:spLocks noGrp="1" noChangeArrowheads="1"/>
          </p:cNvSpPr>
          <p:nvPr>
            <p:ph type="body" sz="half" idx="2"/>
          </p:nvPr>
        </p:nvSpPr>
        <p:spPr/>
        <p:txBody>
          <a:bodyPr/>
          <a:lstStyle/>
          <a:p>
            <a:endParaRPr lang="en-US" sz="3600">
              <a:solidFill>
                <a:srgbClr val="0000FF"/>
              </a:solidFill>
              <a:latin typeface="Comic Sans MS" pitchFamily="66" charset="0"/>
            </a:endParaRPr>
          </a:p>
          <a:p>
            <a:pPr>
              <a:buFontTx/>
              <a:buNone/>
            </a:pPr>
            <a:r>
              <a:rPr lang="en-US" b="1">
                <a:solidFill>
                  <a:srgbClr val="0000FF"/>
                </a:solidFill>
                <a:latin typeface="Comic Sans MS" pitchFamily="66" charset="0"/>
              </a:rPr>
              <a:t>    </a:t>
            </a:r>
            <a:r>
              <a:rPr lang="el-GR" b="1">
                <a:solidFill>
                  <a:srgbClr val="FF0000"/>
                </a:solidFill>
                <a:latin typeface="Comic Sans MS" pitchFamily="66" charset="0"/>
              </a:rPr>
              <a:t>1 Ιανουαρίου 1973</a:t>
            </a:r>
            <a:r>
              <a:rPr lang="el-GR">
                <a:solidFill>
                  <a:srgbClr val="0000FF"/>
                </a:solidFill>
                <a:latin typeface="Comic Sans MS" pitchFamily="66" charset="0"/>
              </a:rPr>
              <a:t>  </a:t>
            </a:r>
            <a:endParaRPr lang="en-US">
              <a:solidFill>
                <a:srgbClr val="0000FF"/>
              </a:solidFill>
              <a:latin typeface="Comic Sans MS" pitchFamily="66" charset="0"/>
            </a:endParaRPr>
          </a:p>
          <a:p>
            <a:pPr>
              <a:buFontTx/>
              <a:buNone/>
            </a:pPr>
            <a:r>
              <a:rPr lang="en-US">
                <a:solidFill>
                  <a:srgbClr val="0000FF"/>
                </a:solidFill>
                <a:latin typeface="Comic Sans MS" pitchFamily="66" charset="0"/>
              </a:rPr>
              <a:t>      </a:t>
            </a:r>
            <a:r>
              <a:rPr lang="el-GR">
                <a:solidFill>
                  <a:srgbClr val="0000FF"/>
                </a:solidFill>
                <a:latin typeface="Comic Sans MS" pitchFamily="66" charset="0"/>
              </a:rPr>
              <a:t>εντάσσονται οι:</a:t>
            </a:r>
          </a:p>
          <a:p>
            <a:r>
              <a:rPr lang="el-GR" b="1">
                <a:solidFill>
                  <a:srgbClr val="0000FF"/>
                </a:solidFill>
                <a:latin typeface="Comic Sans MS" pitchFamily="66" charset="0"/>
              </a:rPr>
              <a:t>Δανία</a:t>
            </a:r>
          </a:p>
          <a:p>
            <a:r>
              <a:rPr lang="el-GR" b="1">
                <a:solidFill>
                  <a:srgbClr val="0000FF"/>
                </a:solidFill>
                <a:latin typeface="Comic Sans MS" pitchFamily="66" charset="0"/>
              </a:rPr>
              <a:t>Ιρλανδία</a:t>
            </a:r>
          </a:p>
          <a:p>
            <a:r>
              <a:rPr lang="el-GR" b="1">
                <a:solidFill>
                  <a:srgbClr val="0000FF"/>
                </a:solidFill>
                <a:latin typeface="Comic Sans MS" pitchFamily="66" charset="0"/>
              </a:rPr>
              <a:t>Ηνωμένο Βασίλειο</a:t>
            </a:r>
          </a:p>
          <a:p>
            <a:pPr>
              <a:buFontTx/>
              <a:buNone/>
            </a:pPr>
            <a:endParaRPr lang="el-GR">
              <a:solidFill>
                <a:srgbClr val="0000FF"/>
              </a:solidFill>
              <a:latin typeface="Comic Sans MS" pitchFamily="66" charset="0"/>
            </a:endParaRPr>
          </a:p>
          <a:p>
            <a:endParaRPr lang="el-GR">
              <a:solidFill>
                <a:srgbClr val="0000FF"/>
              </a:solidFill>
            </a:endParaRPr>
          </a:p>
        </p:txBody>
      </p:sp>
      <p:pic>
        <p:nvPicPr>
          <p:cNvPr id="259088" name="Picture 16" descr="xeirapsia"/>
          <p:cNvPicPr>
            <a:picLocks noGrp="1" noChangeAspect="1" noChangeArrowheads="1"/>
          </p:cNvPicPr>
          <p:nvPr>
            <p:ph type="body" sz="half" idx="1"/>
          </p:nvPr>
        </p:nvPicPr>
        <p:blipFill>
          <a:blip r:embed="rId2" cstate="print">
            <a:lum contrast="54000"/>
          </a:blip>
          <a:srcRect/>
          <a:stretch>
            <a:fillRect/>
          </a:stretch>
        </p:blipFill>
        <p:spPr>
          <a:xfrm>
            <a:off x="671513" y="1700213"/>
            <a:ext cx="3609975" cy="4392612"/>
          </a:xfrm>
          <a:noFill/>
          <a:ln/>
        </p:spPr>
      </p:pic>
      <p:pic>
        <p:nvPicPr>
          <p:cNvPr id="9" name="8 - Εικόνα" descr="LOGO_EUROPE_DIRECT"/>
          <p:cNvPicPr/>
          <p:nvPr/>
        </p:nvPicPr>
        <p:blipFill>
          <a:blip r:embed="rId3" cstate="print"/>
          <a:stretch>
            <a:fillRect/>
          </a:stretch>
        </p:blipFill>
        <p:spPr bwMode="auto">
          <a:xfrm>
            <a:off x="197045" y="5657850"/>
            <a:ext cx="1263259" cy="1200150"/>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6" name="Rectangle 4"/>
          <p:cNvSpPr>
            <a:spLocks noGrp="1" noChangeArrowheads="1"/>
          </p:cNvSpPr>
          <p:nvPr>
            <p:ph type="title"/>
          </p:nvPr>
        </p:nvSpPr>
        <p:spPr/>
        <p:txBody>
          <a:bodyPr/>
          <a:lstStyle/>
          <a:p>
            <a:r>
              <a:rPr lang="el-GR" sz="4000" b="1">
                <a:solidFill>
                  <a:srgbClr val="0000FF"/>
                </a:solidFill>
                <a:latin typeface="Comic Sans MS" pitchFamily="66" charset="0"/>
              </a:rPr>
              <a:t>Η Ευρώπη των 10 κρατών-μελών</a:t>
            </a:r>
          </a:p>
        </p:txBody>
      </p:sp>
      <p:sp>
        <p:nvSpPr>
          <p:cNvPr id="264197" name="Rectangle 5"/>
          <p:cNvSpPr>
            <a:spLocks noGrp="1" noChangeArrowheads="1"/>
          </p:cNvSpPr>
          <p:nvPr>
            <p:ph type="body" sz="half" idx="1"/>
          </p:nvPr>
        </p:nvSpPr>
        <p:spPr/>
        <p:txBody>
          <a:bodyPr/>
          <a:lstStyle/>
          <a:p>
            <a:pPr>
              <a:buFontTx/>
              <a:buNone/>
            </a:pPr>
            <a:endParaRPr lang="en-US" sz="2000" b="1">
              <a:solidFill>
                <a:srgbClr val="996633"/>
              </a:solidFill>
              <a:latin typeface="Comic Sans MS" pitchFamily="66" charset="0"/>
            </a:endParaRPr>
          </a:p>
          <a:p>
            <a:pPr>
              <a:buFontTx/>
              <a:buNone/>
            </a:pPr>
            <a:endParaRPr lang="en-US" sz="2000" b="1">
              <a:solidFill>
                <a:srgbClr val="996633"/>
              </a:solidFill>
              <a:latin typeface="Comic Sans MS" pitchFamily="66" charset="0"/>
            </a:endParaRPr>
          </a:p>
          <a:p>
            <a:pPr>
              <a:buFontTx/>
              <a:buNone/>
            </a:pPr>
            <a:r>
              <a:rPr lang="en-US" sz="2000" b="1">
                <a:solidFill>
                  <a:srgbClr val="996633"/>
                </a:solidFill>
                <a:latin typeface="Comic Sans MS" pitchFamily="66" charset="0"/>
              </a:rPr>
              <a:t>	</a:t>
            </a:r>
            <a:endParaRPr lang="el-GR" sz="2000">
              <a:solidFill>
                <a:srgbClr val="996633"/>
              </a:solidFill>
            </a:endParaRPr>
          </a:p>
        </p:txBody>
      </p:sp>
      <p:sp>
        <p:nvSpPr>
          <p:cNvPr id="264198" name="Rectangle 6"/>
          <p:cNvSpPr>
            <a:spLocks noGrp="1" noChangeArrowheads="1"/>
          </p:cNvSpPr>
          <p:nvPr>
            <p:ph type="body" sz="half" idx="2"/>
          </p:nvPr>
        </p:nvSpPr>
        <p:spPr/>
        <p:txBody>
          <a:bodyPr/>
          <a:lstStyle/>
          <a:p>
            <a:pPr>
              <a:buFontTx/>
              <a:buNone/>
            </a:pPr>
            <a:r>
              <a:rPr lang="en-US" b="1">
                <a:solidFill>
                  <a:srgbClr val="0000FF"/>
                </a:solidFill>
                <a:latin typeface="Comic Sans MS" pitchFamily="66" charset="0"/>
              </a:rPr>
              <a:t>	</a:t>
            </a:r>
            <a:r>
              <a:rPr lang="el-GR" b="1">
                <a:solidFill>
                  <a:srgbClr val="FF0000"/>
                </a:solidFill>
                <a:latin typeface="Comic Sans MS" pitchFamily="66" charset="0"/>
              </a:rPr>
              <a:t>1 Ιανουαρίου 1981</a:t>
            </a:r>
            <a:r>
              <a:rPr lang="el-GR">
                <a:solidFill>
                  <a:srgbClr val="0000FF"/>
                </a:solidFill>
                <a:latin typeface="Comic Sans MS" pitchFamily="66" charset="0"/>
              </a:rPr>
              <a:t> </a:t>
            </a:r>
          </a:p>
          <a:p>
            <a:pPr>
              <a:buFontTx/>
              <a:buNone/>
            </a:pPr>
            <a:r>
              <a:rPr lang="en-US">
                <a:solidFill>
                  <a:srgbClr val="0000FF"/>
                </a:solidFill>
                <a:latin typeface="Comic Sans MS" pitchFamily="66" charset="0"/>
              </a:rPr>
              <a:t>	</a:t>
            </a:r>
            <a:r>
              <a:rPr lang="el-GR">
                <a:solidFill>
                  <a:srgbClr val="0000FF"/>
                </a:solidFill>
                <a:latin typeface="Comic Sans MS" pitchFamily="66" charset="0"/>
              </a:rPr>
              <a:t>ο αριθμός των μελών της ΕΕ γίνεται διψήφιος, αφού η </a:t>
            </a:r>
            <a:r>
              <a:rPr lang="el-GR" b="1">
                <a:solidFill>
                  <a:srgbClr val="0000FF"/>
                </a:solidFill>
                <a:latin typeface="Comic Sans MS" pitchFamily="66" charset="0"/>
              </a:rPr>
              <a:t>Ελλάδα</a:t>
            </a:r>
            <a:r>
              <a:rPr lang="el-GR">
                <a:solidFill>
                  <a:srgbClr val="0000FF"/>
                </a:solidFill>
                <a:latin typeface="Comic Sans MS" pitchFamily="66" charset="0"/>
              </a:rPr>
              <a:t> προσχωρεί ως </a:t>
            </a:r>
            <a:endParaRPr lang="en-US">
              <a:solidFill>
                <a:srgbClr val="0000FF"/>
              </a:solidFill>
              <a:latin typeface="Comic Sans MS" pitchFamily="66" charset="0"/>
            </a:endParaRPr>
          </a:p>
          <a:p>
            <a:pPr>
              <a:buFontTx/>
              <a:buNone/>
            </a:pPr>
            <a:r>
              <a:rPr lang="en-US">
                <a:solidFill>
                  <a:srgbClr val="0000FF"/>
                </a:solidFill>
                <a:latin typeface="Comic Sans MS" pitchFamily="66" charset="0"/>
              </a:rPr>
              <a:t>	</a:t>
            </a:r>
            <a:r>
              <a:rPr lang="el-GR">
                <a:solidFill>
                  <a:srgbClr val="0000FF"/>
                </a:solidFill>
                <a:latin typeface="Comic Sans MS" pitchFamily="66" charset="0"/>
              </a:rPr>
              <a:t>δέκατο μέλος</a:t>
            </a:r>
          </a:p>
          <a:p>
            <a:endParaRPr lang="el-GR">
              <a:solidFill>
                <a:srgbClr val="0000FF"/>
              </a:solidFill>
            </a:endParaRPr>
          </a:p>
        </p:txBody>
      </p:sp>
      <p:pic>
        <p:nvPicPr>
          <p:cNvPr id="264202" name="Picture 10"/>
          <p:cNvPicPr>
            <a:picLocks noChangeAspect="1" noChangeArrowheads="1"/>
          </p:cNvPicPr>
          <p:nvPr/>
        </p:nvPicPr>
        <p:blipFill>
          <a:blip r:embed="rId2" cstate="print">
            <a:lum bright="-24000" contrast="66000"/>
          </a:blip>
          <a:srcRect/>
          <a:stretch>
            <a:fillRect/>
          </a:stretch>
        </p:blipFill>
        <p:spPr bwMode="auto">
          <a:xfrm>
            <a:off x="468313" y="1484313"/>
            <a:ext cx="4038600" cy="4681537"/>
          </a:xfrm>
          <a:prstGeom prst="rect">
            <a:avLst/>
          </a:prstGeom>
          <a:noFill/>
          <a:ln w="9525">
            <a:noFill/>
            <a:miter lim="800000"/>
            <a:headEnd/>
            <a:tailEnd/>
          </a:ln>
        </p:spPr>
      </p:pic>
      <p:pic>
        <p:nvPicPr>
          <p:cNvPr id="10" name="9 - Εικόνα" descr="LOGO_EUROPE_DIRECT"/>
          <p:cNvPicPr/>
          <p:nvPr/>
        </p:nvPicPr>
        <p:blipFill>
          <a:blip r:embed="rId3" cstate="print"/>
          <a:stretch>
            <a:fillRect/>
          </a:stretch>
        </p:blipFill>
        <p:spPr bwMode="auto">
          <a:xfrm>
            <a:off x="7483689" y="5657850"/>
            <a:ext cx="1263259" cy="1200150"/>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1" name="Rectangle 5"/>
          <p:cNvSpPr>
            <a:spLocks noGrp="1" noChangeArrowheads="1"/>
          </p:cNvSpPr>
          <p:nvPr>
            <p:ph type="title"/>
          </p:nvPr>
        </p:nvSpPr>
        <p:spPr/>
        <p:txBody>
          <a:bodyPr/>
          <a:lstStyle/>
          <a:p>
            <a:r>
              <a:rPr lang="el-GR" sz="4000" b="1">
                <a:solidFill>
                  <a:srgbClr val="0000FF"/>
                </a:solidFill>
                <a:latin typeface="Comic Sans MS" pitchFamily="66" charset="0"/>
              </a:rPr>
              <a:t>Η Ευρώπη των 12 κρατών-μελών</a:t>
            </a:r>
          </a:p>
        </p:txBody>
      </p:sp>
      <p:sp>
        <p:nvSpPr>
          <p:cNvPr id="290823" name="Rectangle 7"/>
          <p:cNvSpPr>
            <a:spLocks noGrp="1" noChangeArrowheads="1"/>
          </p:cNvSpPr>
          <p:nvPr>
            <p:ph type="body" sz="half" idx="2"/>
          </p:nvPr>
        </p:nvSpPr>
        <p:spPr/>
        <p:txBody>
          <a:bodyPr/>
          <a:lstStyle/>
          <a:p>
            <a:pPr>
              <a:buFontTx/>
              <a:buNone/>
            </a:pPr>
            <a:endParaRPr lang="el-GR" b="1">
              <a:solidFill>
                <a:srgbClr val="0000FF"/>
              </a:solidFill>
              <a:latin typeface="Comic Sans MS" pitchFamily="66" charset="0"/>
            </a:endParaRPr>
          </a:p>
          <a:p>
            <a:pPr>
              <a:buFontTx/>
              <a:buNone/>
            </a:pPr>
            <a:endParaRPr lang="el-GR" b="1">
              <a:solidFill>
                <a:srgbClr val="0000FF"/>
              </a:solidFill>
              <a:latin typeface="Comic Sans MS" pitchFamily="66" charset="0"/>
            </a:endParaRPr>
          </a:p>
          <a:p>
            <a:pPr>
              <a:buFontTx/>
              <a:buNone/>
            </a:pPr>
            <a:r>
              <a:rPr lang="el-GR" b="1">
                <a:solidFill>
                  <a:srgbClr val="FF0000"/>
                </a:solidFill>
                <a:latin typeface="Comic Sans MS" pitchFamily="66" charset="0"/>
              </a:rPr>
              <a:t>1 Ιανουαρίου 1986</a:t>
            </a:r>
            <a:r>
              <a:rPr lang="el-GR" b="1">
                <a:solidFill>
                  <a:srgbClr val="0000FF"/>
                </a:solidFill>
                <a:latin typeface="Comic Sans MS" pitchFamily="66" charset="0"/>
              </a:rPr>
              <a:t> εντάσσονται:</a:t>
            </a:r>
          </a:p>
          <a:p>
            <a:r>
              <a:rPr lang="el-GR" b="1">
                <a:solidFill>
                  <a:srgbClr val="0000FF"/>
                </a:solidFill>
                <a:latin typeface="Comic Sans MS" pitchFamily="66" charset="0"/>
              </a:rPr>
              <a:t>Ισπανία </a:t>
            </a:r>
          </a:p>
          <a:p>
            <a:r>
              <a:rPr lang="el-GR" b="1">
                <a:solidFill>
                  <a:srgbClr val="0000FF"/>
                </a:solidFill>
                <a:latin typeface="Comic Sans MS" pitchFamily="66" charset="0"/>
              </a:rPr>
              <a:t>Πορτογαλία</a:t>
            </a:r>
          </a:p>
        </p:txBody>
      </p:sp>
      <p:pic>
        <p:nvPicPr>
          <p:cNvPr id="290826" name="Picture 10"/>
          <p:cNvPicPr>
            <a:picLocks noGrp="1" noChangeAspect="1" noChangeArrowheads="1"/>
          </p:cNvPicPr>
          <p:nvPr>
            <p:ph type="body" sz="half" idx="1"/>
          </p:nvPr>
        </p:nvPicPr>
        <p:blipFill>
          <a:blip r:embed="rId2" cstate="print">
            <a:lum bright="-18000" contrast="78000"/>
          </a:blip>
          <a:srcRect/>
          <a:stretch>
            <a:fillRect/>
          </a:stretch>
        </p:blipFill>
        <p:spPr>
          <a:xfrm>
            <a:off x="457200" y="1341438"/>
            <a:ext cx="4038600" cy="4967287"/>
          </a:xfrm>
          <a:noFill/>
          <a:ln/>
        </p:spPr>
      </p:pic>
      <p:pic>
        <p:nvPicPr>
          <p:cNvPr id="9" name="8 - Εικόνα" descr="LOGO_EUROPE_DIRECT"/>
          <p:cNvPicPr/>
          <p:nvPr/>
        </p:nvPicPr>
        <p:blipFill>
          <a:blip r:embed="rId3" cstate="print"/>
          <a:stretch>
            <a:fillRect/>
          </a:stretch>
        </p:blipFill>
        <p:spPr bwMode="auto">
          <a:xfrm>
            <a:off x="7555127" y="5657850"/>
            <a:ext cx="1263259" cy="12001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3" name="Rectangle 5"/>
          <p:cNvSpPr>
            <a:spLocks noGrp="1" noChangeArrowheads="1"/>
          </p:cNvSpPr>
          <p:nvPr>
            <p:ph type="title"/>
          </p:nvPr>
        </p:nvSpPr>
        <p:spPr/>
        <p:txBody>
          <a:bodyPr/>
          <a:lstStyle/>
          <a:p>
            <a:r>
              <a:rPr lang="el-GR" sz="4000" b="1">
                <a:solidFill>
                  <a:srgbClr val="0000FF"/>
                </a:solidFill>
                <a:latin typeface="Comic Sans MS" pitchFamily="66" charset="0"/>
              </a:rPr>
              <a:t>Η Ευρώπη των 15 κρατών-μελών</a:t>
            </a:r>
          </a:p>
        </p:txBody>
      </p:sp>
      <p:sp>
        <p:nvSpPr>
          <p:cNvPr id="268294" name="Rectangle 6"/>
          <p:cNvSpPr>
            <a:spLocks noGrp="1" noChangeArrowheads="1"/>
          </p:cNvSpPr>
          <p:nvPr>
            <p:ph type="body" sz="half" idx="1"/>
          </p:nvPr>
        </p:nvSpPr>
        <p:spPr/>
        <p:txBody>
          <a:bodyPr/>
          <a:lstStyle/>
          <a:p>
            <a:pPr>
              <a:buFontTx/>
              <a:buNone/>
            </a:pPr>
            <a:endParaRPr lang="en-US" sz="2000" b="1">
              <a:solidFill>
                <a:srgbClr val="996633"/>
              </a:solidFill>
              <a:latin typeface="Comic Sans MS" pitchFamily="66" charset="0"/>
            </a:endParaRPr>
          </a:p>
          <a:p>
            <a:pPr>
              <a:buFontTx/>
              <a:buNone/>
            </a:pPr>
            <a:r>
              <a:rPr lang="en-US" sz="2000" b="1">
                <a:solidFill>
                  <a:srgbClr val="996633"/>
                </a:solidFill>
                <a:latin typeface="Comic Sans MS" pitchFamily="66" charset="0"/>
              </a:rPr>
              <a:t>	</a:t>
            </a:r>
          </a:p>
          <a:p>
            <a:pPr>
              <a:buFontTx/>
              <a:buNone/>
            </a:pPr>
            <a:r>
              <a:rPr lang="en-US" sz="2000" b="1">
                <a:solidFill>
                  <a:srgbClr val="996633"/>
                </a:solidFill>
                <a:latin typeface="Comic Sans MS" pitchFamily="66" charset="0"/>
              </a:rPr>
              <a:t>	</a:t>
            </a:r>
            <a:endParaRPr lang="el-GR" sz="2000" b="1">
              <a:solidFill>
                <a:srgbClr val="996633"/>
              </a:solidFill>
              <a:latin typeface="Comic Sans MS" pitchFamily="66" charset="0"/>
            </a:endParaRPr>
          </a:p>
        </p:txBody>
      </p:sp>
      <p:sp>
        <p:nvSpPr>
          <p:cNvPr id="268295" name="Rectangle 7"/>
          <p:cNvSpPr>
            <a:spLocks noGrp="1" noChangeArrowheads="1"/>
          </p:cNvSpPr>
          <p:nvPr>
            <p:ph type="body" sz="half" idx="2"/>
          </p:nvPr>
        </p:nvSpPr>
        <p:spPr/>
        <p:txBody>
          <a:bodyPr/>
          <a:lstStyle/>
          <a:p>
            <a:pPr>
              <a:buFontTx/>
              <a:buNone/>
            </a:pPr>
            <a:endParaRPr lang="en-US" b="1">
              <a:solidFill>
                <a:srgbClr val="0000FF"/>
              </a:solidFill>
              <a:latin typeface="Comic Sans MS" pitchFamily="66" charset="0"/>
            </a:endParaRPr>
          </a:p>
          <a:p>
            <a:pPr>
              <a:buFontTx/>
              <a:buNone/>
            </a:pPr>
            <a:endParaRPr lang="en-US" b="1">
              <a:solidFill>
                <a:srgbClr val="0000FF"/>
              </a:solidFill>
              <a:latin typeface="Comic Sans MS" pitchFamily="66" charset="0"/>
            </a:endParaRPr>
          </a:p>
          <a:p>
            <a:pPr>
              <a:buFontTx/>
              <a:buNone/>
            </a:pPr>
            <a:r>
              <a:rPr lang="en-US" b="1">
                <a:solidFill>
                  <a:srgbClr val="0000FF"/>
                </a:solidFill>
                <a:latin typeface="Comic Sans MS" pitchFamily="66" charset="0"/>
              </a:rPr>
              <a:t>	</a:t>
            </a:r>
            <a:r>
              <a:rPr lang="el-GR" b="1">
                <a:solidFill>
                  <a:srgbClr val="FF0000"/>
                </a:solidFill>
                <a:latin typeface="Comic Sans MS" pitchFamily="66" charset="0"/>
              </a:rPr>
              <a:t>1 Ιανουαρίου 1995</a:t>
            </a:r>
            <a:r>
              <a:rPr lang="el-GR">
                <a:solidFill>
                  <a:srgbClr val="0000FF"/>
                </a:solidFill>
                <a:latin typeface="Comic Sans MS" pitchFamily="66" charset="0"/>
              </a:rPr>
              <a:t> </a:t>
            </a:r>
          </a:p>
          <a:p>
            <a:pPr>
              <a:buFontTx/>
              <a:buNone/>
            </a:pPr>
            <a:r>
              <a:rPr lang="en-US">
                <a:solidFill>
                  <a:srgbClr val="0000FF"/>
                </a:solidFill>
                <a:latin typeface="Comic Sans MS" pitchFamily="66" charset="0"/>
              </a:rPr>
              <a:t>	</a:t>
            </a:r>
            <a:r>
              <a:rPr lang="el-GR">
                <a:solidFill>
                  <a:srgbClr val="0000FF"/>
                </a:solidFill>
                <a:latin typeface="Comic Sans MS" pitchFamily="66" charset="0"/>
              </a:rPr>
              <a:t>η Ε.Ε. έχει 15 Κράτη-Μέλη, εντάσσονται:</a:t>
            </a:r>
          </a:p>
          <a:p>
            <a:pPr lvl="1"/>
            <a:r>
              <a:rPr lang="el-GR" b="1">
                <a:solidFill>
                  <a:srgbClr val="0000FF"/>
                </a:solidFill>
                <a:latin typeface="Comic Sans MS" pitchFamily="66" charset="0"/>
              </a:rPr>
              <a:t>Αυστρία</a:t>
            </a:r>
          </a:p>
          <a:p>
            <a:pPr lvl="1"/>
            <a:r>
              <a:rPr lang="el-GR" b="1">
                <a:solidFill>
                  <a:srgbClr val="0000FF"/>
                </a:solidFill>
                <a:latin typeface="Comic Sans MS" pitchFamily="66" charset="0"/>
              </a:rPr>
              <a:t>Σουηδία</a:t>
            </a:r>
          </a:p>
          <a:p>
            <a:pPr lvl="1"/>
            <a:r>
              <a:rPr lang="el-GR" b="1">
                <a:solidFill>
                  <a:srgbClr val="0000FF"/>
                </a:solidFill>
                <a:latin typeface="Comic Sans MS" pitchFamily="66" charset="0"/>
              </a:rPr>
              <a:t>Φινλανδία</a:t>
            </a:r>
          </a:p>
          <a:p>
            <a:endParaRPr lang="el-GR">
              <a:solidFill>
                <a:srgbClr val="0000FF"/>
              </a:solidFill>
            </a:endParaRPr>
          </a:p>
        </p:txBody>
      </p:sp>
      <p:pic>
        <p:nvPicPr>
          <p:cNvPr id="268297" name="Picture 9" descr="istorika gegonota"/>
          <p:cNvPicPr>
            <a:picLocks noChangeAspect="1" noChangeArrowheads="1"/>
          </p:cNvPicPr>
          <p:nvPr/>
        </p:nvPicPr>
        <p:blipFill>
          <a:blip r:embed="rId2" cstate="print">
            <a:lum contrast="42000"/>
          </a:blip>
          <a:srcRect/>
          <a:stretch>
            <a:fillRect/>
          </a:stretch>
        </p:blipFill>
        <p:spPr bwMode="auto">
          <a:xfrm>
            <a:off x="468313" y="2133600"/>
            <a:ext cx="4073525" cy="4464050"/>
          </a:xfrm>
          <a:prstGeom prst="rect">
            <a:avLst/>
          </a:prstGeom>
          <a:noFill/>
          <a:ln w="9525">
            <a:noFill/>
            <a:miter lim="800000"/>
            <a:headEnd/>
            <a:tailEnd/>
          </a:ln>
        </p:spPr>
      </p:pic>
      <p:pic>
        <p:nvPicPr>
          <p:cNvPr id="10" name="9 - Εικόνα" descr="LOGO_EUROPE_DIRECT"/>
          <p:cNvPicPr/>
          <p:nvPr/>
        </p:nvPicPr>
        <p:blipFill>
          <a:blip r:embed="rId3" cstate="print"/>
          <a:stretch>
            <a:fillRect/>
          </a:stretch>
        </p:blipFill>
        <p:spPr bwMode="auto">
          <a:xfrm>
            <a:off x="7340813" y="5500702"/>
            <a:ext cx="1263259" cy="120015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0" name="Rectangle 4"/>
          <p:cNvSpPr>
            <a:spLocks noGrp="1" noChangeArrowheads="1"/>
          </p:cNvSpPr>
          <p:nvPr>
            <p:ph type="title"/>
          </p:nvPr>
        </p:nvSpPr>
        <p:spPr/>
        <p:txBody>
          <a:bodyPr/>
          <a:lstStyle/>
          <a:p>
            <a:r>
              <a:rPr lang="el-GR" sz="4000" b="1">
                <a:solidFill>
                  <a:srgbClr val="0000FF"/>
                </a:solidFill>
                <a:latin typeface="Comic Sans MS" pitchFamily="66" charset="0"/>
              </a:rPr>
              <a:t>Η Ευρώπη των 25 κρατών-μελών</a:t>
            </a:r>
          </a:p>
        </p:txBody>
      </p:sp>
      <p:sp>
        <p:nvSpPr>
          <p:cNvPr id="270341" name="Rectangle 5"/>
          <p:cNvSpPr>
            <a:spLocks noGrp="1" noChangeArrowheads="1"/>
          </p:cNvSpPr>
          <p:nvPr>
            <p:ph type="body" sz="half" idx="1"/>
          </p:nvPr>
        </p:nvSpPr>
        <p:spPr/>
        <p:txBody>
          <a:bodyPr/>
          <a:lstStyle/>
          <a:p>
            <a:pPr>
              <a:lnSpc>
                <a:spcPct val="90000"/>
              </a:lnSpc>
              <a:buFontTx/>
              <a:buNone/>
            </a:pPr>
            <a:r>
              <a:rPr lang="en-US" b="1">
                <a:solidFill>
                  <a:srgbClr val="996633"/>
                </a:solidFill>
                <a:latin typeface="Comic Sans MS" pitchFamily="66" charset="0"/>
              </a:rPr>
              <a:t>	</a:t>
            </a:r>
          </a:p>
          <a:p>
            <a:pPr>
              <a:lnSpc>
                <a:spcPct val="90000"/>
              </a:lnSpc>
              <a:buFontTx/>
              <a:buNone/>
            </a:pPr>
            <a:endParaRPr lang="en-US" b="1">
              <a:solidFill>
                <a:srgbClr val="996633"/>
              </a:solidFill>
              <a:latin typeface="Comic Sans MS" pitchFamily="66" charset="0"/>
            </a:endParaRPr>
          </a:p>
          <a:p>
            <a:pPr>
              <a:lnSpc>
                <a:spcPct val="90000"/>
              </a:lnSpc>
              <a:buFontTx/>
              <a:buNone/>
            </a:pPr>
            <a:r>
              <a:rPr lang="en-US" b="1">
                <a:solidFill>
                  <a:srgbClr val="996633"/>
                </a:solidFill>
                <a:latin typeface="Comic Sans MS" pitchFamily="66" charset="0"/>
              </a:rPr>
              <a:t>	</a:t>
            </a:r>
            <a:endParaRPr lang="el-GR" b="1">
              <a:solidFill>
                <a:srgbClr val="996633"/>
              </a:solidFill>
              <a:latin typeface="Comic Sans MS" pitchFamily="66" charset="0"/>
            </a:endParaRPr>
          </a:p>
          <a:p>
            <a:pPr>
              <a:lnSpc>
                <a:spcPct val="90000"/>
              </a:lnSpc>
              <a:buFontTx/>
              <a:buNone/>
            </a:pPr>
            <a:endParaRPr lang="el-GR" b="1">
              <a:solidFill>
                <a:srgbClr val="996633"/>
              </a:solidFill>
              <a:latin typeface="Comic Sans MS" pitchFamily="66" charset="0"/>
            </a:endParaRPr>
          </a:p>
          <a:p>
            <a:pPr>
              <a:lnSpc>
                <a:spcPct val="90000"/>
              </a:lnSpc>
            </a:pPr>
            <a:endParaRPr lang="el-GR" b="1">
              <a:solidFill>
                <a:srgbClr val="996633"/>
              </a:solidFill>
              <a:latin typeface="Comic Sans MS" pitchFamily="66" charset="0"/>
            </a:endParaRPr>
          </a:p>
          <a:p>
            <a:pPr>
              <a:lnSpc>
                <a:spcPct val="90000"/>
              </a:lnSpc>
              <a:buFontTx/>
              <a:buNone/>
            </a:pPr>
            <a:endParaRPr lang="el-GR">
              <a:solidFill>
                <a:srgbClr val="996633"/>
              </a:solidFill>
              <a:latin typeface="Comic Sans MS" pitchFamily="66" charset="0"/>
            </a:endParaRPr>
          </a:p>
        </p:txBody>
      </p:sp>
      <p:sp>
        <p:nvSpPr>
          <p:cNvPr id="270342" name="Rectangle 6"/>
          <p:cNvSpPr>
            <a:spLocks noGrp="1" noChangeArrowheads="1"/>
          </p:cNvSpPr>
          <p:nvPr>
            <p:ph type="body" sz="half" idx="2"/>
          </p:nvPr>
        </p:nvSpPr>
        <p:spPr/>
        <p:txBody>
          <a:bodyPr/>
          <a:lstStyle/>
          <a:p>
            <a:pPr>
              <a:lnSpc>
                <a:spcPct val="90000"/>
              </a:lnSpc>
              <a:buFontTx/>
              <a:buNone/>
            </a:pPr>
            <a:r>
              <a:rPr lang="el-GR" b="1">
                <a:solidFill>
                  <a:srgbClr val="FF0000"/>
                </a:solidFill>
                <a:latin typeface="Comic Sans MS" pitchFamily="66" charset="0"/>
              </a:rPr>
              <a:t>1</a:t>
            </a:r>
            <a:r>
              <a:rPr lang="el-GR" b="1" baseline="30000">
                <a:solidFill>
                  <a:srgbClr val="FF0000"/>
                </a:solidFill>
                <a:latin typeface="Comic Sans MS" pitchFamily="66" charset="0"/>
              </a:rPr>
              <a:t>η</a:t>
            </a:r>
            <a:r>
              <a:rPr lang="el-GR" b="1">
                <a:solidFill>
                  <a:srgbClr val="FF0000"/>
                </a:solidFill>
                <a:latin typeface="Comic Sans MS" pitchFamily="66" charset="0"/>
              </a:rPr>
              <a:t> Μαΐου 2004</a:t>
            </a:r>
            <a:r>
              <a:rPr lang="el-GR">
                <a:solidFill>
                  <a:srgbClr val="0000FF"/>
                </a:solidFill>
                <a:latin typeface="Comic Sans MS" pitchFamily="66" charset="0"/>
              </a:rPr>
              <a:t> έγινε η μεγαλύτερη Διεύρυνση της Ε.Ε. με 10 νέες χώρες</a:t>
            </a:r>
            <a:endParaRPr lang="en-US">
              <a:solidFill>
                <a:srgbClr val="0000FF"/>
              </a:solidFill>
              <a:latin typeface="Comic Sans MS" pitchFamily="66" charset="0"/>
            </a:endParaRPr>
          </a:p>
          <a:p>
            <a:pPr>
              <a:lnSpc>
                <a:spcPct val="90000"/>
              </a:lnSpc>
              <a:buFontTx/>
              <a:buNone/>
            </a:pPr>
            <a:endParaRPr lang="en-US">
              <a:solidFill>
                <a:srgbClr val="0000FF"/>
              </a:solidFill>
              <a:latin typeface="Comic Sans MS" pitchFamily="66" charset="0"/>
            </a:endParaRPr>
          </a:p>
          <a:p>
            <a:pPr>
              <a:lnSpc>
                <a:spcPct val="90000"/>
              </a:lnSpc>
              <a:buFontTx/>
              <a:buNone/>
            </a:pPr>
            <a:r>
              <a:rPr lang="en-US" b="1">
                <a:solidFill>
                  <a:srgbClr val="0000FF"/>
                </a:solidFill>
                <a:latin typeface="Comic Sans MS" pitchFamily="66" charset="0"/>
              </a:rPr>
              <a:t>	</a:t>
            </a:r>
            <a:r>
              <a:rPr lang="el-GR" b="1">
                <a:solidFill>
                  <a:srgbClr val="0000FF"/>
                </a:solidFill>
                <a:latin typeface="Comic Sans MS" pitchFamily="66" charset="0"/>
              </a:rPr>
              <a:t>Εσθονία</a:t>
            </a:r>
            <a:r>
              <a:rPr lang="en-US" b="1">
                <a:solidFill>
                  <a:srgbClr val="0000FF"/>
                </a:solidFill>
                <a:latin typeface="Comic Sans MS" pitchFamily="66" charset="0"/>
              </a:rPr>
              <a:t>	</a:t>
            </a:r>
            <a:r>
              <a:rPr lang="el-GR" b="1">
                <a:solidFill>
                  <a:srgbClr val="0000FF"/>
                </a:solidFill>
                <a:latin typeface="Comic Sans MS" pitchFamily="66" charset="0"/>
              </a:rPr>
              <a:t>Κύπρος</a:t>
            </a:r>
          </a:p>
          <a:p>
            <a:pPr>
              <a:lnSpc>
                <a:spcPct val="90000"/>
              </a:lnSpc>
              <a:buFontTx/>
              <a:buNone/>
            </a:pPr>
            <a:r>
              <a:rPr lang="en-US" b="1">
                <a:solidFill>
                  <a:srgbClr val="0000FF"/>
                </a:solidFill>
                <a:latin typeface="Comic Sans MS" pitchFamily="66" charset="0"/>
              </a:rPr>
              <a:t>	</a:t>
            </a:r>
            <a:r>
              <a:rPr lang="el-GR" b="1">
                <a:solidFill>
                  <a:srgbClr val="0000FF"/>
                </a:solidFill>
                <a:latin typeface="Comic Sans MS" pitchFamily="66" charset="0"/>
              </a:rPr>
              <a:t>Λετονία</a:t>
            </a:r>
            <a:r>
              <a:rPr lang="en-US" b="1">
                <a:solidFill>
                  <a:srgbClr val="0000FF"/>
                </a:solidFill>
                <a:latin typeface="Comic Sans MS" pitchFamily="66" charset="0"/>
              </a:rPr>
              <a:t>	</a:t>
            </a:r>
            <a:r>
              <a:rPr lang="el-GR" b="1">
                <a:solidFill>
                  <a:srgbClr val="0000FF"/>
                </a:solidFill>
                <a:latin typeface="Comic Sans MS" pitchFamily="66" charset="0"/>
              </a:rPr>
              <a:t>Λιθουανία</a:t>
            </a:r>
          </a:p>
          <a:p>
            <a:pPr>
              <a:lnSpc>
                <a:spcPct val="90000"/>
              </a:lnSpc>
              <a:buFontTx/>
              <a:buNone/>
            </a:pPr>
            <a:r>
              <a:rPr lang="en-US" b="1">
                <a:solidFill>
                  <a:srgbClr val="0000FF"/>
                </a:solidFill>
                <a:latin typeface="Comic Sans MS" pitchFamily="66" charset="0"/>
              </a:rPr>
              <a:t>	</a:t>
            </a:r>
            <a:r>
              <a:rPr lang="el-GR" b="1">
                <a:solidFill>
                  <a:srgbClr val="0000FF"/>
                </a:solidFill>
                <a:latin typeface="Comic Sans MS" pitchFamily="66" charset="0"/>
              </a:rPr>
              <a:t>Μάλτα</a:t>
            </a:r>
            <a:r>
              <a:rPr lang="en-US" b="1">
                <a:solidFill>
                  <a:srgbClr val="0000FF"/>
                </a:solidFill>
                <a:latin typeface="Comic Sans MS" pitchFamily="66" charset="0"/>
              </a:rPr>
              <a:t>	</a:t>
            </a:r>
            <a:r>
              <a:rPr lang="el-GR" b="1">
                <a:solidFill>
                  <a:srgbClr val="0000FF"/>
                </a:solidFill>
                <a:latin typeface="Comic Sans MS" pitchFamily="66" charset="0"/>
              </a:rPr>
              <a:t>Ουγγαρία</a:t>
            </a:r>
          </a:p>
          <a:p>
            <a:pPr>
              <a:lnSpc>
                <a:spcPct val="90000"/>
              </a:lnSpc>
              <a:buFontTx/>
              <a:buNone/>
            </a:pPr>
            <a:r>
              <a:rPr lang="en-US" b="1">
                <a:solidFill>
                  <a:srgbClr val="0000FF"/>
                </a:solidFill>
                <a:latin typeface="Comic Sans MS" pitchFamily="66" charset="0"/>
              </a:rPr>
              <a:t>	</a:t>
            </a:r>
            <a:r>
              <a:rPr lang="el-GR" b="1">
                <a:solidFill>
                  <a:srgbClr val="0000FF"/>
                </a:solidFill>
                <a:latin typeface="Comic Sans MS" pitchFamily="66" charset="0"/>
              </a:rPr>
              <a:t>Πολωνία</a:t>
            </a:r>
            <a:r>
              <a:rPr lang="en-US" b="1">
                <a:solidFill>
                  <a:srgbClr val="0000FF"/>
                </a:solidFill>
                <a:latin typeface="Comic Sans MS" pitchFamily="66" charset="0"/>
              </a:rPr>
              <a:t>	</a:t>
            </a:r>
            <a:r>
              <a:rPr lang="el-GR" b="1">
                <a:solidFill>
                  <a:srgbClr val="0000FF"/>
                </a:solidFill>
                <a:latin typeface="Comic Sans MS" pitchFamily="66" charset="0"/>
              </a:rPr>
              <a:t>Σλοβακία</a:t>
            </a:r>
          </a:p>
          <a:p>
            <a:pPr>
              <a:lnSpc>
                <a:spcPct val="90000"/>
              </a:lnSpc>
              <a:buFontTx/>
              <a:buNone/>
            </a:pPr>
            <a:r>
              <a:rPr lang="en-US" b="1">
                <a:solidFill>
                  <a:srgbClr val="0000FF"/>
                </a:solidFill>
                <a:latin typeface="Comic Sans MS" pitchFamily="66" charset="0"/>
              </a:rPr>
              <a:t>	</a:t>
            </a:r>
            <a:r>
              <a:rPr lang="el-GR" b="1">
                <a:solidFill>
                  <a:srgbClr val="0000FF"/>
                </a:solidFill>
                <a:latin typeface="Comic Sans MS" pitchFamily="66" charset="0"/>
              </a:rPr>
              <a:t>Σλοβενία</a:t>
            </a:r>
            <a:r>
              <a:rPr lang="en-US" b="1">
                <a:solidFill>
                  <a:srgbClr val="0000FF"/>
                </a:solidFill>
                <a:latin typeface="Comic Sans MS" pitchFamily="66" charset="0"/>
              </a:rPr>
              <a:t>	</a:t>
            </a:r>
            <a:r>
              <a:rPr lang="el-GR" b="1">
                <a:solidFill>
                  <a:srgbClr val="0000FF"/>
                </a:solidFill>
                <a:latin typeface="Comic Sans MS" pitchFamily="66" charset="0"/>
              </a:rPr>
              <a:t>Τσεχία</a:t>
            </a:r>
          </a:p>
        </p:txBody>
      </p:sp>
      <p:pic>
        <p:nvPicPr>
          <p:cNvPr id="270343" name="Picture 7"/>
          <p:cNvPicPr>
            <a:picLocks noChangeAspect="1" noChangeArrowheads="1"/>
          </p:cNvPicPr>
          <p:nvPr/>
        </p:nvPicPr>
        <p:blipFill>
          <a:blip r:embed="rId2" cstate="print">
            <a:lum bright="-18000" contrast="54000"/>
          </a:blip>
          <a:srcRect/>
          <a:stretch>
            <a:fillRect/>
          </a:stretch>
        </p:blipFill>
        <p:spPr bwMode="auto">
          <a:xfrm>
            <a:off x="468313" y="1268413"/>
            <a:ext cx="4319587" cy="4824412"/>
          </a:xfrm>
          <a:prstGeom prst="rect">
            <a:avLst/>
          </a:prstGeom>
          <a:noFill/>
          <a:ln w="9525">
            <a:noFill/>
            <a:miter lim="800000"/>
            <a:headEnd/>
            <a:tailEnd/>
          </a:ln>
        </p:spPr>
      </p:pic>
      <p:pic>
        <p:nvPicPr>
          <p:cNvPr id="10" name="9 - Εικόνα" descr="LOGO_EUROPE_DIRECT"/>
          <p:cNvPicPr/>
          <p:nvPr/>
        </p:nvPicPr>
        <p:blipFill>
          <a:blip r:embed="rId3" cstate="print"/>
          <a:stretch>
            <a:fillRect/>
          </a:stretch>
        </p:blipFill>
        <p:spPr bwMode="auto">
          <a:xfrm>
            <a:off x="197045" y="5657850"/>
            <a:ext cx="1263259" cy="120015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l-GR" sz="4000" b="1">
                <a:solidFill>
                  <a:srgbClr val="0000FF"/>
                </a:solidFill>
                <a:latin typeface="Comic Sans MS" pitchFamily="66" charset="0"/>
              </a:rPr>
              <a:t>Η Ευρώπη των 2</a:t>
            </a:r>
            <a:r>
              <a:rPr lang="en-US" sz="4000" b="1">
                <a:solidFill>
                  <a:srgbClr val="0000FF"/>
                </a:solidFill>
                <a:latin typeface="Comic Sans MS" pitchFamily="66" charset="0"/>
              </a:rPr>
              <a:t>7</a:t>
            </a:r>
            <a:r>
              <a:rPr lang="el-GR" sz="4000" b="1">
                <a:solidFill>
                  <a:srgbClr val="0000FF"/>
                </a:solidFill>
                <a:latin typeface="Comic Sans MS" pitchFamily="66" charset="0"/>
              </a:rPr>
              <a:t> κρατών-μελών</a:t>
            </a:r>
          </a:p>
        </p:txBody>
      </p:sp>
      <p:sp>
        <p:nvSpPr>
          <p:cNvPr id="296965" name="Rectangle 5"/>
          <p:cNvSpPr>
            <a:spLocks noGrp="1" noChangeArrowheads="1"/>
          </p:cNvSpPr>
          <p:nvPr>
            <p:ph type="body" sz="half" idx="2"/>
          </p:nvPr>
        </p:nvSpPr>
        <p:spPr/>
        <p:txBody>
          <a:bodyPr/>
          <a:lstStyle/>
          <a:p>
            <a:r>
              <a:rPr lang="el-GR" sz="2800" b="1" dirty="0">
                <a:solidFill>
                  <a:srgbClr val="FF0000"/>
                </a:solidFill>
                <a:latin typeface="Comic Sans MS" pitchFamily="66" charset="0"/>
              </a:rPr>
              <a:t>1</a:t>
            </a:r>
            <a:r>
              <a:rPr lang="el-GR" sz="2800" b="1" baseline="30000" dirty="0">
                <a:solidFill>
                  <a:srgbClr val="FF0000"/>
                </a:solidFill>
                <a:latin typeface="Comic Sans MS" pitchFamily="66" charset="0"/>
              </a:rPr>
              <a:t>η</a:t>
            </a:r>
            <a:r>
              <a:rPr lang="el-GR" sz="2800" b="1" dirty="0">
                <a:solidFill>
                  <a:srgbClr val="FF0000"/>
                </a:solidFill>
                <a:latin typeface="Comic Sans MS" pitchFamily="66" charset="0"/>
              </a:rPr>
              <a:t> Ιανουαρίου 2007</a:t>
            </a:r>
          </a:p>
          <a:p>
            <a:pPr>
              <a:buFontTx/>
              <a:buNone/>
            </a:pPr>
            <a:r>
              <a:rPr lang="el-GR" sz="2800" b="1" dirty="0">
                <a:solidFill>
                  <a:srgbClr val="FF0000"/>
                </a:solidFill>
                <a:latin typeface="Comic Sans MS" pitchFamily="66" charset="0"/>
              </a:rPr>
              <a:t> </a:t>
            </a:r>
            <a:r>
              <a:rPr lang="el-GR" sz="2800" b="1" dirty="0">
                <a:solidFill>
                  <a:srgbClr val="0000FF"/>
                </a:solidFill>
                <a:latin typeface="Comic Sans MS" pitchFamily="66" charset="0"/>
              </a:rPr>
              <a:t>2 νέα κράτη </a:t>
            </a:r>
            <a:r>
              <a:rPr lang="el-GR" sz="2800" b="1" dirty="0" smtClean="0">
                <a:solidFill>
                  <a:srgbClr val="0000FF"/>
                </a:solidFill>
                <a:latin typeface="Comic Sans MS" pitchFamily="66" charset="0"/>
              </a:rPr>
              <a:t>έγιναν </a:t>
            </a:r>
            <a:r>
              <a:rPr lang="el-GR" sz="2800" b="1" dirty="0">
                <a:solidFill>
                  <a:srgbClr val="0000FF"/>
                </a:solidFill>
                <a:latin typeface="Comic Sans MS" pitchFamily="66" charset="0"/>
              </a:rPr>
              <a:t>μέλη της Ευρωπαϊκής οικογένειας</a:t>
            </a:r>
          </a:p>
          <a:p>
            <a:pPr>
              <a:buFontTx/>
              <a:buNone/>
            </a:pPr>
            <a:endParaRPr lang="el-GR" sz="2800" b="1" dirty="0">
              <a:solidFill>
                <a:srgbClr val="0000FF"/>
              </a:solidFill>
              <a:latin typeface="Comic Sans MS" pitchFamily="66" charset="0"/>
            </a:endParaRPr>
          </a:p>
          <a:p>
            <a:r>
              <a:rPr lang="el-GR" sz="2800" b="1" dirty="0">
                <a:solidFill>
                  <a:srgbClr val="0000FF"/>
                </a:solidFill>
                <a:latin typeface="Comic Sans MS" pitchFamily="66" charset="0"/>
              </a:rPr>
              <a:t>Βουλγαρία</a:t>
            </a:r>
          </a:p>
          <a:p>
            <a:r>
              <a:rPr lang="el-GR" sz="2800" b="1" dirty="0">
                <a:solidFill>
                  <a:srgbClr val="0000FF"/>
                </a:solidFill>
                <a:latin typeface="Comic Sans MS" pitchFamily="66" charset="0"/>
              </a:rPr>
              <a:t>Ρουμανία</a:t>
            </a:r>
            <a:r>
              <a:rPr lang="el-GR" sz="2800" b="1" dirty="0">
                <a:solidFill>
                  <a:srgbClr val="FF0000"/>
                </a:solidFill>
                <a:latin typeface="Comic Sans MS" pitchFamily="66" charset="0"/>
              </a:rPr>
              <a:t> </a:t>
            </a:r>
          </a:p>
        </p:txBody>
      </p:sp>
      <p:pic>
        <p:nvPicPr>
          <p:cNvPr id="10" name="9 - Εικόνα" descr="LOGO_EUROPE_DIRECT"/>
          <p:cNvPicPr/>
          <p:nvPr/>
        </p:nvPicPr>
        <p:blipFill>
          <a:blip r:embed="rId2" cstate="print"/>
          <a:stretch>
            <a:fillRect/>
          </a:stretch>
        </p:blipFill>
        <p:spPr bwMode="auto">
          <a:xfrm>
            <a:off x="7483689" y="5657850"/>
            <a:ext cx="1263259" cy="1200150"/>
          </a:xfrm>
          <a:prstGeom prst="rect">
            <a:avLst/>
          </a:prstGeom>
          <a:noFill/>
          <a:ln w="9525">
            <a:noFill/>
            <a:miter lim="800000"/>
            <a:headEnd/>
            <a:tailEnd/>
          </a:ln>
        </p:spPr>
      </p:pic>
      <p:pic>
        <p:nvPicPr>
          <p:cNvPr id="11" name="Picture 8"/>
          <p:cNvPicPr>
            <a:picLocks noGrp="1" noChangeAspect="1" noChangeArrowheads="1"/>
          </p:cNvPicPr>
          <p:nvPr>
            <p:ph sz="half" idx="1"/>
          </p:nvPr>
        </p:nvPicPr>
        <p:blipFill>
          <a:blip r:embed="rId3" cstate="print">
            <a:lum bright="-24000" contrast="66000"/>
          </a:blip>
          <a:srcRect/>
          <a:stretch>
            <a:fillRect/>
          </a:stretch>
        </p:blipFill>
        <p:spPr bwMode="auto">
          <a:xfrm>
            <a:off x="732525" y="1785926"/>
            <a:ext cx="3487950" cy="3368193"/>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l-GR" sz="4000" b="1" dirty="0">
                <a:solidFill>
                  <a:srgbClr val="0000FF"/>
                </a:solidFill>
                <a:latin typeface="Comic Sans MS" pitchFamily="66" charset="0"/>
              </a:rPr>
              <a:t>Η Ευρώπη των </a:t>
            </a:r>
            <a:r>
              <a:rPr lang="el-GR" sz="4000" b="1" dirty="0" smtClean="0">
                <a:solidFill>
                  <a:srgbClr val="0000FF"/>
                </a:solidFill>
                <a:latin typeface="Comic Sans MS" pitchFamily="66" charset="0"/>
              </a:rPr>
              <a:t>2</a:t>
            </a:r>
            <a:r>
              <a:rPr lang="en-US" sz="4000" b="1" dirty="0" smtClean="0">
                <a:solidFill>
                  <a:srgbClr val="0000FF"/>
                </a:solidFill>
                <a:latin typeface="Comic Sans MS" pitchFamily="66" charset="0"/>
              </a:rPr>
              <a:t>8</a:t>
            </a:r>
            <a:r>
              <a:rPr lang="el-GR" sz="4000" b="1" dirty="0" smtClean="0">
                <a:solidFill>
                  <a:srgbClr val="0000FF"/>
                </a:solidFill>
                <a:latin typeface="Comic Sans MS" pitchFamily="66" charset="0"/>
              </a:rPr>
              <a:t> </a:t>
            </a:r>
            <a:r>
              <a:rPr lang="el-GR" sz="4000" b="1" dirty="0">
                <a:solidFill>
                  <a:srgbClr val="0000FF"/>
                </a:solidFill>
                <a:latin typeface="Comic Sans MS" pitchFamily="66" charset="0"/>
              </a:rPr>
              <a:t>κρατών-μελών</a:t>
            </a:r>
          </a:p>
        </p:txBody>
      </p:sp>
      <p:sp>
        <p:nvSpPr>
          <p:cNvPr id="296965" name="Rectangle 5"/>
          <p:cNvSpPr>
            <a:spLocks noGrp="1" noChangeArrowheads="1"/>
          </p:cNvSpPr>
          <p:nvPr>
            <p:ph type="body" sz="half" idx="2"/>
          </p:nvPr>
        </p:nvSpPr>
        <p:spPr/>
        <p:txBody>
          <a:bodyPr/>
          <a:lstStyle/>
          <a:p>
            <a:r>
              <a:rPr lang="el-GR" sz="2800" b="1" dirty="0">
                <a:solidFill>
                  <a:srgbClr val="FF0000"/>
                </a:solidFill>
                <a:latin typeface="Comic Sans MS" pitchFamily="66" charset="0"/>
              </a:rPr>
              <a:t>1</a:t>
            </a:r>
            <a:r>
              <a:rPr lang="el-GR" sz="2800" b="1" baseline="30000" dirty="0">
                <a:solidFill>
                  <a:srgbClr val="FF0000"/>
                </a:solidFill>
                <a:latin typeface="Comic Sans MS" pitchFamily="66" charset="0"/>
              </a:rPr>
              <a:t>η</a:t>
            </a:r>
            <a:r>
              <a:rPr lang="el-GR" sz="2800" b="1" dirty="0">
                <a:solidFill>
                  <a:srgbClr val="FF0000"/>
                </a:solidFill>
                <a:latin typeface="Comic Sans MS" pitchFamily="66" charset="0"/>
              </a:rPr>
              <a:t> </a:t>
            </a:r>
            <a:r>
              <a:rPr lang="el-GR" sz="2800" b="1" dirty="0" smtClean="0">
                <a:solidFill>
                  <a:srgbClr val="FF0000"/>
                </a:solidFill>
                <a:latin typeface="Comic Sans MS" pitchFamily="66" charset="0"/>
              </a:rPr>
              <a:t>Ι</a:t>
            </a:r>
            <a:r>
              <a:rPr lang="el-GR" sz="2800" b="1" dirty="0" smtClean="0">
                <a:solidFill>
                  <a:srgbClr val="FF0000"/>
                </a:solidFill>
                <a:latin typeface="Comic Sans MS" pitchFamily="66" charset="0"/>
              </a:rPr>
              <a:t>ουλίου</a:t>
            </a:r>
            <a:r>
              <a:rPr lang="el-GR" sz="2800" b="1" dirty="0" smtClean="0">
                <a:solidFill>
                  <a:srgbClr val="FF0000"/>
                </a:solidFill>
                <a:latin typeface="Comic Sans MS" pitchFamily="66" charset="0"/>
              </a:rPr>
              <a:t> </a:t>
            </a:r>
            <a:r>
              <a:rPr lang="el-GR" sz="2800" b="1" dirty="0" smtClean="0">
                <a:solidFill>
                  <a:srgbClr val="FF0000"/>
                </a:solidFill>
                <a:latin typeface="Comic Sans MS" pitchFamily="66" charset="0"/>
              </a:rPr>
              <a:t>2013</a:t>
            </a:r>
            <a:endParaRPr lang="el-GR" sz="2800" b="1" dirty="0">
              <a:solidFill>
                <a:srgbClr val="FF0000"/>
              </a:solidFill>
              <a:latin typeface="Comic Sans MS" pitchFamily="66" charset="0"/>
            </a:endParaRPr>
          </a:p>
          <a:p>
            <a:pPr>
              <a:buFontTx/>
              <a:buNone/>
            </a:pPr>
            <a:r>
              <a:rPr lang="el-GR" sz="2800" b="1" dirty="0">
                <a:solidFill>
                  <a:srgbClr val="FF0000"/>
                </a:solidFill>
                <a:latin typeface="Comic Sans MS" pitchFamily="66" charset="0"/>
              </a:rPr>
              <a:t> </a:t>
            </a:r>
            <a:r>
              <a:rPr lang="el-GR" sz="2800" b="1" dirty="0">
                <a:solidFill>
                  <a:srgbClr val="0000FF"/>
                </a:solidFill>
                <a:latin typeface="Comic Sans MS" pitchFamily="66" charset="0"/>
              </a:rPr>
              <a:t>1</a:t>
            </a:r>
            <a:r>
              <a:rPr lang="el-GR" sz="2800" b="1" dirty="0" smtClean="0">
                <a:solidFill>
                  <a:srgbClr val="0000FF"/>
                </a:solidFill>
                <a:latin typeface="Comic Sans MS" pitchFamily="66" charset="0"/>
              </a:rPr>
              <a:t> ακόμη κράτος γίνεται μέλος </a:t>
            </a:r>
            <a:r>
              <a:rPr lang="el-GR" sz="2800" b="1" dirty="0">
                <a:solidFill>
                  <a:srgbClr val="0000FF"/>
                </a:solidFill>
                <a:latin typeface="Comic Sans MS" pitchFamily="66" charset="0"/>
              </a:rPr>
              <a:t>της Ευρωπαϊκής οικογένειας</a:t>
            </a:r>
          </a:p>
          <a:p>
            <a:pPr>
              <a:buFontTx/>
              <a:buNone/>
            </a:pPr>
            <a:endParaRPr lang="el-GR" sz="2800" b="1" dirty="0">
              <a:solidFill>
                <a:srgbClr val="0000FF"/>
              </a:solidFill>
              <a:latin typeface="Comic Sans MS" pitchFamily="66" charset="0"/>
            </a:endParaRPr>
          </a:p>
          <a:p>
            <a:r>
              <a:rPr lang="el-GR" sz="2800" b="1" dirty="0" smtClean="0">
                <a:solidFill>
                  <a:srgbClr val="0000FF"/>
                </a:solidFill>
                <a:latin typeface="Comic Sans MS" pitchFamily="66" charset="0"/>
              </a:rPr>
              <a:t>Κροατία</a:t>
            </a:r>
            <a:endParaRPr lang="el-GR" sz="2800" b="1" dirty="0">
              <a:solidFill>
                <a:srgbClr val="0000FF"/>
              </a:solidFill>
              <a:latin typeface="Comic Sans MS" pitchFamily="66" charset="0"/>
            </a:endParaRPr>
          </a:p>
          <a:p>
            <a:pPr>
              <a:buNone/>
            </a:pPr>
            <a:r>
              <a:rPr lang="el-GR" sz="2800" b="1" dirty="0" smtClean="0">
                <a:solidFill>
                  <a:srgbClr val="FF0000"/>
                </a:solidFill>
                <a:latin typeface="Comic Sans MS" pitchFamily="66" charset="0"/>
              </a:rPr>
              <a:t> </a:t>
            </a:r>
            <a:endParaRPr lang="el-GR" sz="2800" b="1" dirty="0">
              <a:solidFill>
                <a:srgbClr val="FF0000"/>
              </a:solidFill>
              <a:latin typeface="Comic Sans MS" pitchFamily="66" charset="0"/>
            </a:endParaRPr>
          </a:p>
        </p:txBody>
      </p:sp>
      <p:pic>
        <p:nvPicPr>
          <p:cNvPr id="10" name="9 - Εικόνα" descr="LOGO_EUROPE_DIRECT"/>
          <p:cNvPicPr/>
          <p:nvPr/>
        </p:nvPicPr>
        <p:blipFill>
          <a:blip r:embed="rId2" cstate="print"/>
          <a:stretch>
            <a:fillRect/>
          </a:stretch>
        </p:blipFill>
        <p:spPr bwMode="auto">
          <a:xfrm>
            <a:off x="7483689" y="5657850"/>
            <a:ext cx="1263259" cy="1200150"/>
          </a:xfrm>
          <a:prstGeom prst="rect">
            <a:avLst/>
          </a:prstGeom>
          <a:noFill/>
          <a:ln w="9525">
            <a:noFill/>
            <a:miter lim="800000"/>
            <a:headEnd/>
            <a:tailEnd/>
          </a:ln>
        </p:spPr>
      </p:pic>
      <p:pic>
        <p:nvPicPr>
          <p:cNvPr id="11" name="Picture 8"/>
          <p:cNvPicPr>
            <a:picLocks noGrp="1" noChangeAspect="1" noChangeArrowheads="1"/>
          </p:cNvPicPr>
          <p:nvPr>
            <p:ph sz="half" idx="1"/>
          </p:nvPr>
        </p:nvPicPr>
        <p:blipFill>
          <a:blip r:embed="rId3" cstate="print">
            <a:lum bright="-24000" contrast="66000"/>
          </a:blip>
          <a:srcRect/>
          <a:stretch>
            <a:fillRect/>
          </a:stretch>
        </p:blipFill>
        <p:spPr bwMode="auto">
          <a:xfrm>
            <a:off x="732525" y="1785926"/>
            <a:ext cx="3487950" cy="3368193"/>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Grp="1" noChangeArrowheads="1"/>
          </p:cNvSpPr>
          <p:nvPr>
            <p:ph type="title"/>
          </p:nvPr>
        </p:nvSpPr>
        <p:spPr>
          <a:xfrm>
            <a:off x="684213" y="0"/>
            <a:ext cx="6870700" cy="1600200"/>
          </a:xfrm>
        </p:spPr>
        <p:txBody>
          <a:bodyPr/>
          <a:lstStyle/>
          <a:p>
            <a:r>
              <a:rPr lang="el-GR">
                <a:solidFill>
                  <a:srgbClr val="0000FF"/>
                </a:solidFill>
                <a:latin typeface="Comic Sans MS" pitchFamily="66" charset="0"/>
              </a:rPr>
              <a:t> Η σημαία και ο ύμνος</a:t>
            </a:r>
          </a:p>
        </p:txBody>
      </p:sp>
      <p:sp>
        <p:nvSpPr>
          <p:cNvPr id="69645" name="Text Box 1037"/>
          <p:cNvSpPr txBox="1">
            <a:spLocks noChangeArrowheads="1"/>
          </p:cNvSpPr>
          <p:nvPr/>
        </p:nvSpPr>
        <p:spPr bwMode="auto">
          <a:xfrm>
            <a:off x="2484438" y="1700213"/>
            <a:ext cx="6048375" cy="4206875"/>
          </a:xfrm>
          <a:prstGeom prst="rect">
            <a:avLst/>
          </a:prstGeom>
          <a:noFill/>
          <a:ln w="9525">
            <a:noFill/>
            <a:miter lim="800000"/>
            <a:headEnd/>
            <a:tailEnd/>
          </a:ln>
          <a:effectLst/>
        </p:spPr>
        <p:txBody>
          <a:bodyPr>
            <a:spAutoFit/>
          </a:bodyPr>
          <a:lstStyle/>
          <a:p>
            <a:r>
              <a:rPr lang="el-GR" sz="2000" b="1" dirty="0">
                <a:solidFill>
                  <a:srgbClr val="0000FF"/>
                </a:solidFill>
              </a:rPr>
              <a:t>η ΣΗΜΑΙΑ</a:t>
            </a:r>
          </a:p>
          <a:p>
            <a:r>
              <a:rPr lang="el-GR" sz="2000" dirty="0">
                <a:solidFill>
                  <a:srgbClr val="0000FF"/>
                </a:solidFill>
              </a:rPr>
              <a:t>Η ευρωπαϊκή σημαία είναι το σύμβολο της Ευρωπαϊκής Ένωσης, αλλά και της ενότητας και της ταυτότητας της Ευρώπης. Ο κύκλος των χρυσών αστεριών εκφράζει την αλληλεγγύη και την αρμονία μεταξύ των κρατών της Ευρώπης.</a:t>
            </a:r>
          </a:p>
          <a:p>
            <a:pPr>
              <a:spcBef>
                <a:spcPct val="50000"/>
              </a:spcBef>
            </a:pPr>
            <a:r>
              <a:rPr lang="el-GR" sz="2000" b="1" dirty="0">
                <a:solidFill>
                  <a:srgbClr val="0000FF"/>
                </a:solidFill>
              </a:rPr>
              <a:t>ο ΥΜΝΟΣ</a:t>
            </a:r>
          </a:p>
          <a:p>
            <a:r>
              <a:rPr lang="el-GR" sz="2000" dirty="0">
                <a:solidFill>
                  <a:srgbClr val="0000FF"/>
                </a:solidFill>
              </a:rPr>
              <a:t>Είναι η μελωδία που συνέθεσε το 1823 ο Μπετόβεν, για να μελοποιήσει το ποίημα του </a:t>
            </a:r>
            <a:r>
              <a:rPr lang="el-GR" sz="2000" dirty="0" err="1">
                <a:solidFill>
                  <a:srgbClr val="0000FF"/>
                </a:solidFill>
              </a:rPr>
              <a:t>Σίλλερ</a:t>
            </a:r>
            <a:r>
              <a:rPr lang="el-GR" sz="2000" dirty="0">
                <a:solidFill>
                  <a:srgbClr val="0000FF"/>
                </a:solidFill>
              </a:rPr>
              <a:t> του 1785 "ωδή στη χαρά" για την 9η του συμφωνία. Το 1985, ο ύμνος αυτός υιοθετήθηκε από τους αρχηγούς κρατών και κυβερνήσεων της ΕΕ ως επίσημος ύμνος της Ευρωπαϊκής Ένωσης. </a:t>
            </a:r>
          </a:p>
        </p:txBody>
      </p:sp>
      <p:pic>
        <p:nvPicPr>
          <p:cNvPr id="51236" name="Picture 36"/>
          <p:cNvPicPr>
            <a:picLocks noGrp="1" noChangeAspect="1" noChangeArrowheads="1"/>
          </p:cNvPicPr>
          <p:nvPr>
            <p:ph idx="1"/>
          </p:nvPr>
        </p:nvPicPr>
        <p:blipFill>
          <a:blip r:embed="rId3" cstate="print"/>
          <a:srcRect/>
          <a:stretch>
            <a:fillRect/>
          </a:stretch>
        </p:blipFill>
        <p:spPr>
          <a:xfrm>
            <a:off x="0" y="1989138"/>
            <a:ext cx="2484438" cy="3429000"/>
          </a:xfrm>
          <a:noFill/>
          <a:ln/>
        </p:spPr>
      </p:pic>
      <p:sp>
        <p:nvSpPr>
          <p:cNvPr id="51238" name="Rectangle 38"/>
          <p:cNvSpPr>
            <a:spLocks noChangeArrowheads="1"/>
          </p:cNvSpPr>
          <p:nvPr/>
        </p:nvSpPr>
        <p:spPr bwMode="auto">
          <a:xfrm>
            <a:off x="0" y="2984500"/>
            <a:ext cx="9144000" cy="0"/>
          </a:xfrm>
          <a:prstGeom prst="rect">
            <a:avLst/>
          </a:prstGeom>
          <a:noFill/>
          <a:ln w="9525">
            <a:noFill/>
            <a:miter lim="800000"/>
            <a:headEnd/>
            <a:tailEnd/>
          </a:ln>
          <a:effectLst/>
        </p:spPr>
        <p:txBody>
          <a:bodyPr wrap="none" anchor="ctr">
            <a:spAutoFit/>
          </a:bodyPr>
          <a:lstStyle/>
          <a:p>
            <a:endParaRPr lang="el-GR"/>
          </a:p>
        </p:txBody>
      </p:sp>
      <p:pic>
        <p:nvPicPr>
          <p:cNvPr id="10" name="9 - Εικόνα" descr="LOGO_EUROPE_DIRECT"/>
          <p:cNvPicPr/>
          <p:nvPr/>
        </p:nvPicPr>
        <p:blipFill>
          <a:blip r:embed="rId4" cstate="print"/>
          <a:stretch>
            <a:fillRect/>
          </a:stretch>
        </p:blipFill>
        <p:spPr bwMode="auto">
          <a:xfrm>
            <a:off x="197045" y="5657850"/>
            <a:ext cx="1263259" cy="120015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645"/>
                                        </p:tgtEl>
                                        <p:attrNameLst>
                                          <p:attrName>style.visibility</p:attrName>
                                        </p:attrNameLst>
                                      </p:cBhvr>
                                      <p:to>
                                        <p:strVal val="visible"/>
                                      </p:to>
                                    </p:set>
                                    <p:animEffect transition="in" filter="blinds(horizontal)">
                                      <p:cBhvr>
                                        <p:cTn id="7" dur="500"/>
                                        <p:tgtEl>
                                          <p:spTgt spid="69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endParaRPr lang="el-GR"/>
          </a:p>
        </p:txBody>
      </p:sp>
      <p:sp>
        <p:nvSpPr>
          <p:cNvPr id="140291" name="Rectangle 3"/>
          <p:cNvSpPr>
            <a:spLocks noGrp="1" noChangeArrowheads="1"/>
          </p:cNvSpPr>
          <p:nvPr>
            <p:ph type="body" idx="1"/>
          </p:nvPr>
        </p:nvSpPr>
        <p:spPr/>
        <p:txBody>
          <a:bodyPr/>
          <a:lstStyle/>
          <a:p>
            <a:endParaRPr lang="el-GR"/>
          </a:p>
        </p:txBody>
      </p:sp>
      <p:pic>
        <p:nvPicPr>
          <p:cNvPr id="140292" name="Picture 4" descr="eu1"/>
          <p:cNvPicPr>
            <a:picLocks noChangeAspect="1" noChangeArrowheads="1"/>
          </p:cNvPicPr>
          <p:nvPr/>
        </p:nvPicPr>
        <p:blipFill>
          <a:blip r:embed="rId2" cstate="print"/>
          <a:srcRect/>
          <a:stretch>
            <a:fillRect/>
          </a:stretch>
        </p:blipFill>
        <p:spPr bwMode="auto">
          <a:xfrm>
            <a:off x="0" y="0"/>
            <a:ext cx="9144000" cy="5949950"/>
          </a:xfrm>
          <a:prstGeom prst="rect">
            <a:avLst/>
          </a:prstGeom>
          <a:noFill/>
        </p:spPr>
      </p:pic>
      <p:sp>
        <p:nvSpPr>
          <p:cNvPr id="140294" name="Rectangle 6"/>
          <p:cNvSpPr>
            <a:spLocks noChangeArrowheads="1"/>
          </p:cNvSpPr>
          <p:nvPr/>
        </p:nvSpPr>
        <p:spPr bwMode="auto">
          <a:xfrm>
            <a:off x="0" y="2984500"/>
            <a:ext cx="9144000" cy="0"/>
          </a:xfrm>
          <a:prstGeom prst="rect">
            <a:avLst/>
          </a:prstGeom>
          <a:noFill/>
          <a:ln w="9525">
            <a:noFill/>
            <a:miter lim="800000"/>
            <a:headEnd/>
            <a:tailEnd/>
          </a:ln>
          <a:effectLst/>
        </p:spPr>
        <p:txBody>
          <a:bodyPr wrap="none" anchor="ctr">
            <a:spAutoFit/>
          </a:bodyPr>
          <a:lstStyle/>
          <a:p>
            <a:endParaRPr lang="el-GR"/>
          </a:p>
        </p:txBody>
      </p:sp>
      <p:pic>
        <p:nvPicPr>
          <p:cNvPr id="10" name="9 - Εικόνα" descr="LOGO_EUROPE_DIRECT"/>
          <p:cNvPicPr/>
          <p:nvPr/>
        </p:nvPicPr>
        <p:blipFill>
          <a:blip r:embed="rId3" cstate="print"/>
          <a:stretch>
            <a:fillRect/>
          </a:stretch>
        </p:blipFill>
        <p:spPr bwMode="auto">
          <a:xfrm>
            <a:off x="197045" y="5857892"/>
            <a:ext cx="1263259" cy="100010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8" name="Rectangle 4"/>
          <p:cNvSpPr>
            <a:spLocks noGrp="1" noChangeArrowheads="1"/>
          </p:cNvSpPr>
          <p:nvPr>
            <p:ph type="title"/>
          </p:nvPr>
        </p:nvSpPr>
        <p:spPr/>
        <p:txBody>
          <a:bodyPr/>
          <a:lstStyle/>
          <a:p>
            <a:r>
              <a:rPr lang="el-GR" sz="3600" b="1">
                <a:solidFill>
                  <a:srgbClr val="0000FF"/>
                </a:solidFill>
                <a:latin typeface="Comic Sans MS" pitchFamily="66" charset="0"/>
              </a:rPr>
              <a:t/>
            </a:r>
            <a:br>
              <a:rPr lang="el-GR" sz="3600" b="1">
                <a:solidFill>
                  <a:srgbClr val="0000FF"/>
                </a:solidFill>
                <a:latin typeface="Comic Sans MS" pitchFamily="66" charset="0"/>
              </a:rPr>
            </a:br>
            <a:r>
              <a:rPr lang="el-GR" sz="3600" b="1">
                <a:solidFill>
                  <a:srgbClr val="0000FF"/>
                </a:solidFill>
                <a:latin typeface="Comic Sans MS" pitchFamily="66" charset="0"/>
              </a:rPr>
              <a:t>Γιατί δημιουργήθηκε η Ευρωπαϊκή Ένωση;</a:t>
            </a:r>
            <a:br>
              <a:rPr lang="el-GR" sz="3600" b="1">
                <a:solidFill>
                  <a:srgbClr val="0000FF"/>
                </a:solidFill>
                <a:latin typeface="Comic Sans MS" pitchFamily="66" charset="0"/>
              </a:rPr>
            </a:br>
            <a:endParaRPr lang="el-GR" sz="3600" b="1">
              <a:solidFill>
                <a:srgbClr val="0000FF"/>
              </a:solidFill>
              <a:latin typeface="Comic Sans MS" pitchFamily="66" charset="0"/>
            </a:endParaRPr>
          </a:p>
        </p:txBody>
      </p:sp>
      <p:sp>
        <p:nvSpPr>
          <p:cNvPr id="272390" name="Rectangle 6"/>
          <p:cNvSpPr>
            <a:spLocks noGrp="1" noChangeArrowheads="1"/>
          </p:cNvSpPr>
          <p:nvPr>
            <p:ph type="body" sz="half" idx="2"/>
          </p:nvPr>
        </p:nvSpPr>
        <p:spPr/>
        <p:txBody>
          <a:bodyPr/>
          <a:lstStyle/>
          <a:p>
            <a:endParaRPr lang="en-GB" sz="3200" b="1">
              <a:solidFill>
                <a:srgbClr val="0000FF"/>
              </a:solidFill>
            </a:endParaRPr>
          </a:p>
          <a:p>
            <a:pPr>
              <a:buFontTx/>
              <a:buNone/>
            </a:pPr>
            <a:r>
              <a:rPr lang="el-GR" sz="3200" b="1">
                <a:solidFill>
                  <a:srgbClr val="0000FF"/>
                </a:solidFill>
                <a:latin typeface="Comic Sans MS" pitchFamily="66" charset="0"/>
              </a:rPr>
              <a:t>	Για να εξασφαλίσει:</a:t>
            </a:r>
            <a:endParaRPr lang="en-US" sz="3200" b="1">
              <a:solidFill>
                <a:srgbClr val="0000FF"/>
              </a:solidFill>
              <a:latin typeface="Comic Sans MS" pitchFamily="66" charset="0"/>
            </a:endParaRPr>
          </a:p>
          <a:p>
            <a:pPr lvl="1"/>
            <a:r>
              <a:rPr lang="el-GR" sz="3200" b="1">
                <a:solidFill>
                  <a:srgbClr val="FF0000"/>
                </a:solidFill>
                <a:latin typeface="Comic Sans MS" pitchFamily="66" charset="0"/>
              </a:rPr>
              <a:t>Την ειρήνη</a:t>
            </a:r>
          </a:p>
          <a:p>
            <a:pPr lvl="1"/>
            <a:r>
              <a:rPr lang="el-GR" sz="3200" b="1">
                <a:solidFill>
                  <a:srgbClr val="00CC00"/>
                </a:solidFill>
                <a:latin typeface="Comic Sans MS" pitchFamily="66" charset="0"/>
              </a:rPr>
              <a:t>Την Ασφάλεια</a:t>
            </a:r>
          </a:p>
          <a:p>
            <a:pPr lvl="1"/>
            <a:r>
              <a:rPr lang="el-GR" sz="3200" b="1">
                <a:solidFill>
                  <a:srgbClr val="CC00CC"/>
                </a:solidFill>
                <a:latin typeface="Comic Sans MS" pitchFamily="66" charset="0"/>
              </a:rPr>
              <a:t>Την Αλληλεγγύη</a:t>
            </a:r>
          </a:p>
          <a:p>
            <a:pPr lvl="1"/>
            <a:r>
              <a:rPr lang="el-GR" sz="3200" b="1">
                <a:solidFill>
                  <a:srgbClr val="3399FF"/>
                </a:solidFill>
                <a:latin typeface="Comic Sans MS" pitchFamily="66" charset="0"/>
              </a:rPr>
              <a:t>Τη συνεργασία</a:t>
            </a:r>
            <a:endParaRPr lang="en-US" sz="3200" b="1">
              <a:solidFill>
                <a:srgbClr val="3399FF"/>
              </a:solidFill>
              <a:latin typeface="Comic Sans MS" pitchFamily="66" charset="0"/>
            </a:endParaRPr>
          </a:p>
          <a:p>
            <a:endParaRPr lang="el-GR" sz="3200" b="1">
              <a:solidFill>
                <a:srgbClr val="0000FF"/>
              </a:solidFill>
              <a:latin typeface="Comic Sans MS" pitchFamily="66" charset="0"/>
            </a:endParaRPr>
          </a:p>
          <a:p>
            <a:endParaRPr lang="el-GR">
              <a:solidFill>
                <a:srgbClr val="0000FF"/>
              </a:solidFill>
            </a:endParaRPr>
          </a:p>
        </p:txBody>
      </p:sp>
      <p:pic>
        <p:nvPicPr>
          <p:cNvPr id="272391" name="Picture 7" descr="elia"/>
          <p:cNvPicPr>
            <a:picLocks noGrp="1" noChangeAspect="1" noChangeArrowheads="1"/>
          </p:cNvPicPr>
          <p:nvPr>
            <p:ph type="body" sz="half" idx="1"/>
          </p:nvPr>
        </p:nvPicPr>
        <p:blipFill>
          <a:blip r:embed="rId2" cstate="print">
            <a:lum contrast="66000"/>
          </a:blip>
          <a:srcRect/>
          <a:stretch>
            <a:fillRect/>
          </a:stretch>
        </p:blipFill>
        <p:spPr>
          <a:xfrm>
            <a:off x="1185863" y="1484313"/>
            <a:ext cx="3602037" cy="4465637"/>
          </a:xfrm>
          <a:noFill/>
          <a:ln/>
        </p:spPr>
      </p:pic>
      <p:pic>
        <p:nvPicPr>
          <p:cNvPr id="9" name="8 - Εικόνα" descr="LOGO_EUROPE_DIRECT"/>
          <p:cNvPicPr/>
          <p:nvPr/>
        </p:nvPicPr>
        <p:blipFill>
          <a:blip r:embed="rId3" cstate="print"/>
          <a:stretch>
            <a:fillRect/>
          </a:stretch>
        </p:blipFill>
        <p:spPr bwMode="auto">
          <a:xfrm>
            <a:off x="7483689" y="5657850"/>
            <a:ext cx="1263259" cy="12001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l-GR" sz="4800" b="1" dirty="0">
                <a:solidFill>
                  <a:srgbClr val="0000FF"/>
                </a:solidFill>
                <a:sym typeface="Wingdings" pitchFamily="2" charset="2"/>
              </a:rPr>
              <a:t> </a:t>
            </a:r>
            <a:r>
              <a:rPr lang="el-GR" sz="4800" b="1" dirty="0">
                <a:solidFill>
                  <a:srgbClr val="0000FF"/>
                </a:solidFill>
                <a:latin typeface="Comic Sans MS" pitchFamily="66" charset="0"/>
              </a:rPr>
              <a:t>Η Ευρώπη των πολιτών</a:t>
            </a:r>
          </a:p>
        </p:txBody>
      </p:sp>
      <p:sp>
        <p:nvSpPr>
          <p:cNvPr id="74755" name="Rectangle 3"/>
          <p:cNvSpPr>
            <a:spLocks noGrp="1" noChangeArrowheads="1"/>
          </p:cNvSpPr>
          <p:nvPr>
            <p:ph type="body" idx="1"/>
          </p:nvPr>
        </p:nvSpPr>
        <p:spPr/>
        <p:txBody>
          <a:bodyPr/>
          <a:lstStyle/>
          <a:p>
            <a:pPr>
              <a:lnSpc>
                <a:spcPct val="120000"/>
              </a:lnSpc>
              <a:buClr>
                <a:srgbClr val="2E00B0"/>
              </a:buClr>
              <a:buFont typeface="Wingdings" pitchFamily="2" charset="2"/>
              <a:buNone/>
            </a:pPr>
            <a:r>
              <a:rPr lang="el-GR" sz="3600" i="1" dirty="0">
                <a:solidFill>
                  <a:srgbClr val="0000FF"/>
                </a:solidFill>
              </a:rPr>
              <a:t> 				</a:t>
            </a:r>
            <a:r>
              <a:rPr lang="en-GB" sz="3600" b="1" i="1" dirty="0" err="1">
                <a:solidFill>
                  <a:srgbClr val="0000FF"/>
                </a:solidFill>
              </a:rPr>
              <a:t>Δεν</a:t>
            </a:r>
            <a:r>
              <a:rPr lang="en-GB" sz="3600" b="1" i="1" dirty="0">
                <a:solidFill>
                  <a:srgbClr val="0000FF"/>
                </a:solidFill>
              </a:rPr>
              <a:t> </a:t>
            </a:r>
            <a:r>
              <a:rPr lang="en-GB" sz="3600" b="1" i="1" dirty="0" err="1">
                <a:solidFill>
                  <a:srgbClr val="0000FF"/>
                </a:solidFill>
              </a:rPr>
              <a:t>ενώνουμε</a:t>
            </a:r>
            <a:r>
              <a:rPr lang="en-GB" sz="3600" b="1" i="1" dirty="0">
                <a:solidFill>
                  <a:srgbClr val="0000FF"/>
                </a:solidFill>
              </a:rPr>
              <a:t> </a:t>
            </a:r>
            <a:r>
              <a:rPr lang="en-GB" sz="3600" b="1" i="1" dirty="0" err="1">
                <a:solidFill>
                  <a:srgbClr val="0000FF"/>
                </a:solidFill>
              </a:rPr>
              <a:t>κράτη</a:t>
            </a:r>
            <a:r>
              <a:rPr lang="en-GB" sz="3600" b="1" i="1" dirty="0">
                <a:solidFill>
                  <a:srgbClr val="0000FF"/>
                </a:solidFill>
              </a:rPr>
              <a:t>, </a:t>
            </a:r>
            <a:r>
              <a:rPr lang="el-GR" sz="3600" b="1" i="1" dirty="0">
                <a:solidFill>
                  <a:srgbClr val="0000FF"/>
                </a:solidFill>
              </a:rPr>
              <a:t>			</a:t>
            </a:r>
            <a:r>
              <a:rPr lang="en-GB" sz="3600" b="1" i="1" dirty="0" err="1">
                <a:solidFill>
                  <a:srgbClr val="0000FF"/>
                </a:solidFill>
              </a:rPr>
              <a:t>ενώνουμε</a:t>
            </a:r>
            <a:r>
              <a:rPr lang="en-GB" sz="3600" b="1" i="1" dirty="0">
                <a:solidFill>
                  <a:srgbClr val="0000FF"/>
                </a:solidFill>
              </a:rPr>
              <a:t> </a:t>
            </a:r>
            <a:r>
              <a:rPr lang="en-GB" sz="3600" b="1" i="1" dirty="0" err="1">
                <a:solidFill>
                  <a:srgbClr val="0000FF"/>
                </a:solidFill>
              </a:rPr>
              <a:t>λαούς</a:t>
            </a:r>
            <a:r>
              <a:rPr lang="en-GB" sz="3600" b="1" i="1" dirty="0">
                <a:solidFill>
                  <a:srgbClr val="0000FF"/>
                </a:solidFill>
              </a:rPr>
              <a:t>"</a:t>
            </a:r>
            <a:r>
              <a:rPr lang="en-GB" sz="3600" b="1" dirty="0">
                <a:solidFill>
                  <a:srgbClr val="0000FF"/>
                </a:solidFill>
              </a:rPr>
              <a:t> </a:t>
            </a:r>
            <a:r>
              <a:rPr lang="el-GR" sz="3600" b="1" dirty="0">
                <a:solidFill>
                  <a:srgbClr val="0000FF"/>
                </a:solidFill>
              </a:rPr>
              <a:t>        			</a:t>
            </a:r>
            <a:r>
              <a:rPr lang="en-GB" sz="3600" b="1" dirty="0" err="1" smtClean="0">
                <a:solidFill>
                  <a:srgbClr val="0000FF"/>
                </a:solidFill>
              </a:rPr>
              <a:t>διακήρυξε</a:t>
            </a:r>
            <a:r>
              <a:rPr lang="en-GB" sz="3600" b="1" dirty="0" smtClean="0">
                <a:solidFill>
                  <a:srgbClr val="0000FF"/>
                </a:solidFill>
              </a:rPr>
              <a:t> </a:t>
            </a:r>
            <a:r>
              <a:rPr lang="en-GB" sz="3600" b="1" dirty="0">
                <a:solidFill>
                  <a:srgbClr val="0000FF"/>
                </a:solidFill>
              </a:rPr>
              <a:t>ο </a:t>
            </a:r>
            <a:r>
              <a:rPr lang="en-GB" sz="3600" b="1" dirty="0" err="1" smtClean="0">
                <a:solidFill>
                  <a:srgbClr val="0000FF"/>
                </a:solidFill>
              </a:rPr>
              <a:t>Ζαν</a:t>
            </a:r>
            <a:r>
              <a:rPr lang="en-GB" sz="3600" b="1" dirty="0" smtClean="0">
                <a:solidFill>
                  <a:srgbClr val="0000FF"/>
                </a:solidFill>
              </a:rPr>
              <a:t> </a:t>
            </a:r>
            <a:r>
              <a:rPr lang="en-GB" sz="3600" b="1" dirty="0" err="1" smtClean="0">
                <a:solidFill>
                  <a:srgbClr val="0000FF"/>
                </a:solidFill>
              </a:rPr>
              <a:t>Μονέ</a:t>
            </a:r>
            <a:r>
              <a:rPr lang="en-GB" sz="3600" b="1" dirty="0" smtClean="0">
                <a:solidFill>
                  <a:srgbClr val="0000FF"/>
                </a:solidFill>
              </a:rPr>
              <a:t> </a:t>
            </a:r>
            <a:r>
              <a:rPr lang="el-GR" sz="3600" b="1" dirty="0">
                <a:solidFill>
                  <a:srgbClr val="0000FF"/>
                </a:solidFill>
              </a:rPr>
              <a:t>			</a:t>
            </a:r>
            <a:r>
              <a:rPr lang="en-GB" sz="3600" b="1" dirty="0" err="1">
                <a:solidFill>
                  <a:srgbClr val="0000FF"/>
                </a:solidFill>
              </a:rPr>
              <a:t>ήδη</a:t>
            </a:r>
            <a:r>
              <a:rPr lang="en-GB" sz="3600" b="1" dirty="0">
                <a:solidFill>
                  <a:srgbClr val="0000FF"/>
                </a:solidFill>
              </a:rPr>
              <a:t> </a:t>
            </a:r>
            <a:r>
              <a:rPr lang="en-GB" sz="3600" b="1" dirty="0" err="1">
                <a:solidFill>
                  <a:srgbClr val="0000FF"/>
                </a:solidFill>
              </a:rPr>
              <a:t>το</a:t>
            </a:r>
            <a:r>
              <a:rPr lang="en-GB" sz="3600" b="1" dirty="0">
                <a:solidFill>
                  <a:srgbClr val="0000FF"/>
                </a:solidFill>
              </a:rPr>
              <a:t> 1952.</a:t>
            </a:r>
            <a:r>
              <a:rPr lang="en-GB" sz="3600" dirty="0">
                <a:solidFill>
                  <a:srgbClr val="0000FF"/>
                </a:solidFill>
              </a:rPr>
              <a:t> </a:t>
            </a:r>
          </a:p>
          <a:p>
            <a:pPr>
              <a:lnSpc>
                <a:spcPct val="80000"/>
              </a:lnSpc>
              <a:buFontTx/>
              <a:buNone/>
            </a:pPr>
            <a:endParaRPr lang="el-GR" sz="3600" dirty="0">
              <a:solidFill>
                <a:srgbClr val="0000FF"/>
              </a:solidFill>
            </a:endParaRPr>
          </a:p>
        </p:txBody>
      </p:sp>
      <p:sp>
        <p:nvSpPr>
          <p:cNvPr id="74759" name="Rectangle 7"/>
          <p:cNvSpPr>
            <a:spLocks noChangeArrowheads="1"/>
          </p:cNvSpPr>
          <p:nvPr/>
        </p:nvSpPr>
        <p:spPr bwMode="auto">
          <a:xfrm>
            <a:off x="0" y="2984500"/>
            <a:ext cx="9144000" cy="0"/>
          </a:xfrm>
          <a:prstGeom prst="rect">
            <a:avLst/>
          </a:prstGeom>
          <a:noFill/>
          <a:ln w="9525">
            <a:noFill/>
            <a:miter lim="800000"/>
            <a:headEnd/>
            <a:tailEnd/>
          </a:ln>
          <a:effectLst/>
        </p:spPr>
        <p:txBody>
          <a:bodyPr wrap="none" anchor="ctr">
            <a:spAutoFit/>
          </a:bodyPr>
          <a:lstStyle/>
          <a:p>
            <a:endParaRPr lang="el-GR"/>
          </a:p>
        </p:txBody>
      </p:sp>
      <p:pic>
        <p:nvPicPr>
          <p:cNvPr id="74761" name="Picture 9" descr="Jean Monnet"/>
          <p:cNvPicPr>
            <a:picLocks noChangeAspect="1" noChangeArrowheads="1"/>
          </p:cNvPicPr>
          <p:nvPr/>
        </p:nvPicPr>
        <p:blipFill>
          <a:blip r:embed="rId2" cstate="print"/>
          <a:srcRect/>
          <a:stretch>
            <a:fillRect/>
          </a:stretch>
        </p:blipFill>
        <p:spPr bwMode="auto">
          <a:xfrm>
            <a:off x="357158" y="1214422"/>
            <a:ext cx="2555875" cy="3455987"/>
          </a:xfrm>
          <a:prstGeom prst="rect">
            <a:avLst/>
          </a:prstGeom>
          <a:noFill/>
        </p:spPr>
      </p:pic>
      <p:pic>
        <p:nvPicPr>
          <p:cNvPr id="74762" name="Picture 10" descr="evropeos politis"/>
          <p:cNvPicPr>
            <a:picLocks noChangeAspect="1" noChangeArrowheads="1"/>
          </p:cNvPicPr>
          <p:nvPr/>
        </p:nvPicPr>
        <p:blipFill>
          <a:blip r:embed="rId3" cstate="print">
            <a:lum contrast="60000"/>
          </a:blip>
          <a:srcRect/>
          <a:stretch>
            <a:fillRect/>
          </a:stretch>
        </p:blipFill>
        <p:spPr bwMode="auto">
          <a:xfrm>
            <a:off x="7308850" y="4221163"/>
            <a:ext cx="1187450" cy="2320925"/>
          </a:xfrm>
          <a:prstGeom prst="rect">
            <a:avLst/>
          </a:prstGeom>
          <a:noFill/>
          <a:ln w="9525">
            <a:noFill/>
            <a:miter lim="800000"/>
            <a:headEnd/>
            <a:tailEnd/>
          </a:ln>
        </p:spPr>
      </p:pic>
      <p:pic>
        <p:nvPicPr>
          <p:cNvPr id="11" name="10 - Εικόνα" descr="LOGO_EUROPE_DIRECT"/>
          <p:cNvPicPr/>
          <p:nvPr/>
        </p:nvPicPr>
        <p:blipFill>
          <a:blip r:embed="rId4" cstate="print"/>
          <a:stretch>
            <a:fillRect/>
          </a:stretch>
        </p:blipFill>
        <p:spPr bwMode="auto">
          <a:xfrm>
            <a:off x="197045" y="5500702"/>
            <a:ext cx="1263259" cy="120015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4755">
                                            <p:txEl>
                                              <p:charRg st="81" end="81"/>
                                            </p:txEl>
                                          </p:spTgt>
                                        </p:tgtEl>
                                        <p:attrNameLst>
                                          <p:attrName>style.visibility</p:attrName>
                                        </p:attrNameLst>
                                      </p:cBhvr>
                                      <p:to>
                                        <p:strVal val="visible"/>
                                      </p:to>
                                    </p:set>
                                    <p:anim calcmode="lin" valueType="num">
                                      <p:cBhvr additive="base">
                                        <p:cTn id="7" dur="500" fill="hold"/>
                                        <p:tgtEl>
                                          <p:spTgt spid="74755">
                                            <p:txEl>
                                              <p:charRg st="81" end="8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5">
                                            <p:txEl>
                                              <p:charRg st="81" end="8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4755">
                                            <p:txEl>
                                              <p:charRg st="81" end="81"/>
                                            </p:txEl>
                                          </p:spTgt>
                                        </p:tgtEl>
                                        <p:attrNameLst>
                                          <p:attrName>style.visibility</p:attrName>
                                        </p:attrNameLst>
                                      </p:cBhvr>
                                      <p:to>
                                        <p:strVal val="visible"/>
                                      </p:to>
                                    </p:set>
                                    <p:anim calcmode="lin" valueType="num">
                                      <p:cBhvr additive="base">
                                        <p:cTn id="13" dur="500" fill="hold"/>
                                        <p:tgtEl>
                                          <p:spTgt spid="74755">
                                            <p:txEl>
                                              <p:charRg st="81" end="8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4755">
                                            <p:txEl>
                                              <p:charRg st="81" end="8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4755">
                                            <p:txEl>
                                              <p:charRg st="81" end="81"/>
                                            </p:txEl>
                                          </p:spTgt>
                                        </p:tgtEl>
                                        <p:attrNameLst>
                                          <p:attrName>style.visibility</p:attrName>
                                        </p:attrNameLst>
                                      </p:cBhvr>
                                      <p:to>
                                        <p:strVal val="visible"/>
                                      </p:to>
                                    </p:set>
                                    <p:anim calcmode="lin" valueType="num">
                                      <p:cBhvr additive="base">
                                        <p:cTn id="19" dur="500" fill="hold"/>
                                        <p:tgtEl>
                                          <p:spTgt spid="74755">
                                            <p:txEl>
                                              <p:charRg st="81" end="8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4755">
                                            <p:txEl>
                                              <p:charRg st="81" end="8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4755">
                                            <p:txEl>
                                              <p:charRg st="81" end="81"/>
                                            </p:txEl>
                                          </p:spTgt>
                                        </p:tgtEl>
                                        <p:attrNameLst>
                                          <p:attrName>style.visibility</p:attrName>
                                        </p:attrNameLst>
                                      </p:cBhvr>
                                      <p:to>
                                        <p:strVal val="visible"/>
                                      </p:to>
                                    </p:set>
                                    <p:anim calcmode="lin" valueType="num">
                                      <p:cBhvr additive="base">
                                        <p:cTn id="25" dur="500" fill="hold"/>
                                        <p:tgtEl>
                                          <p:spTgt spid="74755">
                                            <p:txEl>
                                              <p:charRg st="81" end="8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755">
                                            <p:txEl>
                                              <p:charRg st="81" end="8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7475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Grp="1" noChangeAspect="1" noChangeArrowheads="1"/>
          </p:cNvPicPr>
          <p:nvPr>
            <p:ph/>
          </p:nvPr>
        </p:nvPicPr>
        <p:blipFill>
          <a:blip r:embed="rId2" cstate="print">
            <a:lum bright="-24000" contrast="84000"/>
          </a:blip>
          <a:srcRect/>
          <a:stretch>
            <a:fillRect/>
          </a:stretch>
        </p:blipFill>
        <p:spPr bwMode="auto">
          <a:xfrm>
            <a:off x="-43952" y="30450"/>
            <a:ext cx="9187952" cy="6827549"/>
          </a:xfrm>
          <a:prstGeom prst="rect">
            <a:avLst/>
          </a:prstGeom>
          <a:noFill/>
          <a:ln w="9525">
            <a:noFill/>
            <a:miter lim="800000"/>
            <a:headEnd/>
            <a:tailEnd/>
          </a:ln>
          <a:effectLst/>
        </p:spPr>
      </p:pic>
      <p:sp>
        <p:nvSpPr>
          <p:cNvPr id="6" name="5 - Ορθογώνιο"/>
          <p:cNvSpPr/>
          <p:nvPr/>
        </p:nvSpPr>
        <p:spPr>
          <a:xfrm>
            <a:off x="3462561" y="2571744"/>
            <a:ext cx="2681075" cy="954107"/>
          </a:xfrm>
          <a:prstGeom prst="rect">
            <a:avLst/>
          </a:prstGeom>
        </p:spPr>
        <p:txBody>
          <a:bodyPr wrap="square">
            <a:spAutoFit/>
          </a:bodyPr>
          <a:lstStyle/>
          <a:p>
            <a:r>
              <a:rPr lang="el-GR" sz="2800" dirty="0">
                <a:solidFill>
                  <a:srgbClr val="FFFF00"/>
                </a:solidFill>
              </a:rPr>
              <a:t>Σας ευχαριστούμε!!!</a:t>
            </a:r>
            <a:endParaRPr lang="el-GR" sz="2800"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8" name="Rectangle 6"/>
          <p:cNvSpPr>
            <a:spLocks noChangeArrowheads="1"/>
          </p:cNvSpPr>
          <p:nvPr/>
        </p:nvSpPr>
        <p:spPr bwMode="auto">
          <a:xfrm>
            <a:off x="0" y="2984500"/>
            <a:ext cx="9144000" cy="0"/>
          </a:xfrm>
          <a:prstGeom prst="rect">
            <a:avLst/>
          </a:prstGeom>
          <a:noFill/>
          <a:ln w="9525">
            <a:noFill/>
            <a:miter lim="800000"/>
            <a:headEnd/>
            <a:tailEnd/>
          </a:ln>
          <a:effectLst/>
        </p:spPr>
        <p:txBody>
          <a:bodyPr wrap="none" anchor="ctr">
            <a:spAutoFit/>
          </a:bodyPr>
          <a:lstStyle/>
          <a:p>
            <a:endParaRPr lang="el-GR"/>
          </a:p>
        </p:txBody>
      </p:sp>
      <p:pic>
        <p:nvPicPr>
          <p:cNvPr id="141320" name="Picture 8" descr="eu2"/>
          <p:cNvPicPr>
            <a:picLocks noChangeAspect="1" noChangeArrowheads="1"/>
          </p:cNvPicPr>
          <p:nvPr/>
        </p:nvPicPr>
        <p:blipFill>
          <a:blip r:embed="rId2" cstate="print">
            <a:lum bright="-12000" contrast="42000"/>
          </a:blip>
          <a:srcRect/>
          <a:stretch>
            <a:fillRect/>
          </a:stretch>
        </p:blipFill>
        <p:spPr bwMode="auto">
          <a:xfrm>
            <a:off x="0" y="0"/>
            <a:ext cx="9144000" cy="6067425"/>
          </a:xfrm>
          <a:prstGeom prst="rect">
            <a:avLst/>
          </a:prstGeom>
          <a:noFill/>
        </p:spPr>
      </p:pic>
      <p:pic>
        <p:nvPicPr>
          <p:cNvPr id="8" name="7 - Εικόνα" descr="LOGO_EUROPE_DIRECT"/>
          <p:cNvPicPr/>
          <p:nvPr/>
        </p:nvPicPr>
        <p:blipFill>
          <a:blip r:embed="rId3" cstate="print"/>
          <a:stretch>
            <a:fillRect/>
          </a:stretch>
        </p:blipFill>
        <p:spPr bwMode="auto">
          <a:xfrm>
            <a:off x="197045" y="5929330"/>
            <a:ext cx="1263259" cy="92867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9" name="Picture 9" descr="eu5"/>
          <p:cNvPicPr>
            <a:picLocks noGrp="1" noChangeAspect="1" noChangeArrowheads="1"/>
          </p:cNvPicPr>
          <p:nvPr>
            <p:ph/>
          </p:nvPr>
        </p:nvPicPr>
        <p:blipFill>
          <a:blip r:embed="rId2" cstate="print">
            <a:lum bright="-18000" contrast="48000"/>
          </a:blip>
          <a:srcRect/>
          <a:stretch>
            <a:fillRect/>
          </a:stretch>
        </p:blipFill>
        <p:spPr>
          <a:xfrm>
            <a:off x="0" y="0"/>
            <a:ext cx="9144000" cy="5734050"/>
          </a:xfrm>
          <a:noFill/>
          <a:ln/>
        </p:spPr>
      </p:pic>
      <p:pic>
        <p:nvPicPr>
          <p:cNvPr id="7" name="6 - Εικόνα" descr="LOGO_EUROPE_DIRECT"/>
          <p:cNvPicPr/>
          <p:nvPr/>
        </p:nvPicPr>
        <p:blipFill>
          <a:blip r:embed="rId3" cstate="print"/>
          <a:stretch>
            <a:fillRect/>
          </a:stretch>
        </p:blipFill>
        <p:spPr bwMode="auto">
          <a:xfrm>
            <a:off x="197045" y="5657850"/>
            <a:ext cx="1263259" cy="12001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41" name="Picture 9" descr="eu4"/>
          <p:cNvPicPr>
            <a:picLocks noGrp="1" noChangeAspect="1" noChangeArrowheads="1"/>
          </p:cNvPicPr>
          <p:nvPr>
            <p:ph/>
          </p:nvPr>
        </p:nvPicPr>
        <p:blipFill>
          <a:blip r:embed="rId2" cstate="print">
            <a:lum bright="-18000" contrast="42000"/>
          </a:blip>
          <a:srcRect/>
          <a:stretch>
            <a:fillRect/>
          </a:stretch>
        </p:blipFill>
        <p:spPr>
          <a:xfrm>
            <a:off x="0" y="0"/>
            <a:ext cx="9144000" cy="5876925"/>
          </a:xfrm>
          <a:noFill/>
          <a:ln/>
        </p:spPr>
      </p:pic>
      <p:pic>
        <p:nvPicPr>
          <p:cNvPr id="7" name="6 - Εικόνα" descr="LOGO_EUROPE_DIRECT"/>
          <p:cNvPicPr/>
          <p:nvPr/>
        </p:nvPicPr>
        <p:blipFill>
          <a:blip r:embed="rId3" cstate="print"/>
          <a:stretch>
            <a:fillRect/>
          </a:stretch>
        </p:blipFill>
        <p:spPr bwMode="auto">
          <a:xfrm>
            <a:off x="197045" y="5857892"/>
            <a:ext cx="1263259" cy="100010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2" name="Rectangle 6"/>
          <p:cNvSpPr>
            <a:spLocks noChangeArrowheads="1"/>
          </p:cNvSpPr>
          <p:nvPr/>
        </p:nvSpPr>
        <p:spPr bwMode="auto">
          <a:xfrm>
            <a:off x="0" y="2984500"/>
            <a:ext cx="9144000" cy="0"/>
          </a:xfrm>
          <a:prstGeom prst="rect">
            <a:avLst/>
          </a:prstGeom>
          <a:noFill/>
          <a:ln w="9525">
            <a:noFill/>
            <a:miter lim="800000"/>
            <a:headEnd/>
            <a:tailEnd/>
          </a:ln>
          <a:effectLst/>
        </p:spPr>
        <p:txBody>
          <a:bodyPr wrap="none" anchor="ctr">
            <a:spAutoFit/>
          </a:bodyPr>
          <a:lstStyle/>
          <a:p>
            <a:endParaRPr lang="el-GR"/>
          </a:p>
        </p:txBody>
      </p:sp>
      <p:pic>
        <p:nvPicPr>
          <p:cNvPr id="162824" name="Picture 8" descr="eu3"/>
          <p:cNvPicPr>
            <a:picLocks noChangeAspect="1" noChangeArrowheads="1"/>
          </p:cNvPicPr>
          <p:nvPr/>
        </p:nvPicPr>
        <p:blipFill>
          <a:blip r:embed="rId2" cstate="print">
            <a:lum bright="-12000" contrast="42000"/>
          </a:blip>
          <a:srcRect/>
          <a:stretch>
            <a:fillRect/>
          </a:stretch>
        </p:blipFill>
        <p:spPr bwMode="auto">
          <a:xfrm>
            <a:off x="914400" y="0"/>
            <a:ext cx="8050213" cy="5922963"/>
          </a:xfrm>
          <a:prstGeom prst="rect">
            <a:avLst/>
          </a:prstGeom>
          <a:noFill/>
        </p:spPr>
      </p:pic>
      <p:pic>
        <p:nvPicPr>
          <p:cNvPr id="8" name="7 - Εικόνα" descr="LOGO_EUROPE_DIRECT"/>
          <p:cNvPicPr/>
          <p:nvPr/>
        </p:nvPicPr>
        <p:blipFill>
          <a:blip r:embed="rId3" cstate="print"/>
          <a:stretch>
            <a:fillRect/>
          </a:stretch>
        </p:blipFill>
        <p:spPr bwMode="auto">
          <a:xfrm>
            <a:off x="197045" y="5657850"/>
            <a:ext cx="1263259" cy="120015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6" name="Picture 8" descr="eu8"/>
          <p:cNvPicPr>
            <a:picLocks noGrp="1" noChangeAspect="1" noChangeArrowheads="1"/>
          </p:cNvPicPr>
          <p:nvPr>
            <p:ph/>
          </p:nvPr>
        </p:nvPicPr>
        <p:blipFill>
          <a:blip r:embed="rId2" cstate="print">
            <a:lum bright="-6000" contrast="36000"/>
          </a:blip>
          <a:srcRect/>
          <a:stretch>
            <a:fillRect/>
          </a:stretch>
        </p:blipFill>
        <p:spPr>
          <a:xfrm>
            <a:off x="179388" y="0"/>
            <a:ext cx="8964612" cy="5949950"/>
          </a:xfrm>
          <a:noFill/>
          <a:ln/>
        </p:spPr>
      </p:pic>
      <p:pic>
        <p:nvPicPr>
          <p:cNvPr id="7" name="6 - Εικόνα" descr="LOGO_EUROPE_DIRECT"/>
          <p:cNvPicPr/>
          <p:nvPr/>
        </p:nvPicPr>
        <p:blipFill>
          <a:blip r:embed="rId3" cstate="print"/>
          <a:stretch>
            <a:fillRect/>
          </a:stretch>
        </p:blipFill>
        <p:spPr bwMode="auto">
          <a:xfrm>
            <a:off x="197045" y="5657850"/>
            <a:ext cx="1263259" cy="120015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5" name="Rectangle 9"/>
          <p:cNvSpPr>
            <a:spLocks noGrp="1" noChangeArrowheads="1"/>
          </p:cNvSpPr>
          <p:nvPr>
            <p:ph/>
          </p:nvPr>
        </p:nvSpPr>
        <p:spPr/>
        <p:txBody>
          <a:bodyPr/>
          <a:lstStyle/>
          <a:p>
            <a:endParaRPr lang="el-GR"/>
          </a:p>
        </p:txBody>
      </p:sp>
      <p:sp>
        <p:nvSpPr>
          <p:cNvPr id="142342" name="Rectangle 6"/>
          <p:cNvSpPr>
            <a:spLocks noChangeArrowheads="1"/>
          </p:cNvSpPr>
          <p:nvPr/>
        </p:nvSpPr>
        <p:spPr bwMode="auto">
          <a:xfrm>
            <a:off x="0" y="2984500"/>
            <a:ext cx="9144000" cy="0"/>
          </a:xfrm>
          <a:prstGeom prst="rect">
            <a:avLst/>
          </a:prstGeom>
          <a:noFill/>
          <a:ln w="9525">
            <a:noFill/>
            <a:miter lim="800000"/>
            <a:headEnd/>
            <a:tailEnd/>
          </a:ln>
          <a:effectLst/>
        </p:spPr>
        <p:txBody>
          <a:bodyPr wrap="none" anchor="ctr">
            <a:spAutoFit/>
          </a:bodyPr>
          <a:lstStyle/>
          <a:p>
            <a:endParaRPr lang="el-GR"/>
          </a:p>
        </p:txBody>
      </p:sp>
      <p:pic>
        <p:nvPicPr>
          <p:cNvPr id="142344" name="Picture 8" descr="eu6"/>
          <p:cNvPicPr>
            <a:picLocks noGrp="1" noChangeAspect="1" noChangeArrowheads="1"/>
          </p:cNvPicPr>
          <p:nvPr>
            <p:ph type="body" idx="4294967295"/>
          </p:nvPr>
        </p:nvPicPr>
        <p:blipFill>
          <a:blip r:embed="rId2" cstate="print">
            <a:lum bright="-18000" contrast="24000"/>
          </a:blip>
          <a:srcRect/>
          <a:stretch>
            <a:fillRect/>
          </a:stretch>
        </p:blipFill>
        <p:spPr>
          <a:xfrm>
            <a:off x="0" y="0"/>
            <a:ext cx="9144000" cy="6094413"/>
          </a:xfrm>
          <a:noFill/>
          <a:ln/>
        </p:spPr>
      </p:pic>
      <p:pic>
        <p:nvPicPr>
          <p:cNvPr id="9" name="8 - Εικόνα" descr="LOGO_EUROPE_DIRECT"/>
          <p:cNvPicPr/>
          <p:nvPr/>
        </p:nvPicPr>
        <p:blipFill>
          <a:blip r:embed="rId3" cstate="print"/>
          <a:stretch>
            <a:fillRect/>
          </a:stretch>
        </p:blipFill>
        <p:spPr bwMode="auto">
          <a:xfrm>
            <a:off x="197045" y="5929330"/>
            <a:ext cx="1263259" cy="92867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88" name="Picture 12" descr="Image1"/>
          <p:cNvPicPr>
            <a:picLocks noGrp="1" noChangeAspect="1" noChangeArrowheads="1"/>
          </p:cNvPicPr>
          <p:nvPr>
            <p:ph/>
          </p:nvPr>
        </p:nvPicPr>
        <p:blipFill>
          <a:blip r:embed="rId2" cstate="print">
            <a:lum bright="-18000" contrast="54000"/>
          </a:blip>
          <a:srcRect/>
          <a:stretch>
            <a:fillRect/>
          </a:stretch>
        </p:blipFill>
        <p:spPr>
          <a:xfrm>
            <a:off x="0" y="260350"/>
            <a:ext cx="9144000" cy="5329238"/>
          </a:xfrm>
          <a:noFill/>
          <a:ln/>
        </p:spPr>
      </p:pic>
      <p:pic>
        <p:nvPicPr>
          <p:cNvPr id="7" name="6 - Εικόνα" descr="LOGO_EUROPE_DIRECT"/>
          <p:cNvPicPr/>
          <p:nvPr/>
        </p:nvPicPr>
        <p:blipFill>
          <a:blip r:embed="rId3" cstate="print"/>
          <a:stretch>
            <a:fillRect/>
          </a:stretch>
        </p:blipFill>
        <p:spPr bwMode="auto">
          <a:xfrm>
            <a:off x="197045" y="5657850"/>
            <a:ext cx="1263259" cy="120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1971</TotalTime>
  <Words>511</Words>
  <Application>Microsoft Office PowerPoint</Application>
  <PresentationFormat>Προβολή στην οθόνη (4:3)</PresentationFormat>
  <Paragraphs>90</Paragraphs>
  <Slides>22</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Προεπιλεγμένη σχεδίαση</vt:lpstr>
      <vt:lpstr> «Η χώρα μου η Ευρώπη!!!» (ταξίδι γνωριμίας)</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Πως φτάσαμε στην Ευρωπαϊκή Ένωση των 28;;;;</vt:lpstr>
      <vt:lpstr>Η Ευρώπη των 9 κρατών-μελών!!!</vt:lpstr>
      <vt:lpstr>Η Ευρώπη των 10 κρατών-μελών</vt:lpstr>
      <vt:lpstr>Η Ευρώπη των 12 κρατών-μελών</vt:lpstr>
      <vt:lpstr>Η Ευρώπη των 15 κρατών-μελών</vt:lpstr>
      <vt:lpstr>Η Ευρώπη των 25 κρατών-μελών</vt:lpstr>
      <vt:lpstr>Η Ευρώπη των 27 κρατών-μελών</vt:lpstr>
      <vt:lpstr>Η Ευρώπη των 28 κρατών-μελών</vt:lpstr>
      <vt:lpstr> Η σημαία και ο ύμνος</vt:lpstr>
      <vt:lpstr> Γιατί δημιουργήθηκε η Ευρωπαϊκή Ένωση; </vt:lpstr>
      <vt:lpstr> Η Ευρώπη των πολιτών</vt:lpstr>
      <vt:lpstr>Διαφάνεια 22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Μαθήματα για την Ευρωπαϊκή Ένωση</dc:title>
  <dc:creator>Despina Theodoridou</dc:creator>
  <cp:lastModifiedBy>Μπαλτάς Θανάσης</cp:lastModifiedBy>
  <cp:revision>96</cp:revision>
  <dcterms:created xsi:type="dcterms:W3CDTF">2005-03-21T19:14:35Z</dcterms:created>
  <dcterms:modified xsi:type="dcterms:W3CDTF">2013-11-12T08:55:22Z</dcterms:modified>
</cp:coreProperties>
</file>